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notesSlides/notesSlide5.xml" ContentType="application/vnd.openxmlformats-officedocument.presentationml.notesSlide+xml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notesSlides/notesSlide6.xml" ContentType="application/vnd.openxmlformats-officedocument.presentationml.notesSlide+xml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notesSlides/notesSlide11.xml" ContentType="application/vnd.openxmlformats-officedocument.presentationml.notesSlide+xml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73" r:id="rId2"/>
    <p:sldId id="274" r:id="rId3"/>
    <p:sldId id="450" r:id="rId4"/>
    <p:sldId id="430" r:id="rId5"/>
    <p:sldId id="452" r:id="rId6"/>
    <p:sldId id="453" r:id="rId7"/>
    <p:sldId id="443" r:id="rId8"/>
    <p:sldId id="447" r:id="rId9"/>
    <p:sldId id="361" r:id="rId10"/>
    <p:sldId id="364" r:id="rId11"/>
    <p:sldId id="365" r:id="rId12"/>
    <p:sldId id="444" r:id="rId13"/>
    <p:sldId id="320" r:id="rId14"/>
    <p:sldId id="445" r:id="rId15"/>
    <p:sldId id="451" r:id="rId16"/>
    <p:sldId id="394" r:id="rId17"/>
    <p:sldId id="426" r:id="rId18"/>
    <p:sldId id="429" r:id="rId19"/>
    <p:sldId id="427" r:id="rId20"/>
    <p:sldId id="456" r:id="rId21"/>
    <p:sldId id="428" r:id="rId22"/>
    <p:sldId id="459" r:id="rId23"/>
    <p:sldId id="461" r:id="rId24"/>
    <p:sldId id="454" r:id="rId25"/>
    <p:sldId id="455" r:id="rId26"/>
    <p:sldId id="415" r:id="rId27"/>
    <p:sldId id="417" r:id="rId28"/>
    <p:sldId id="418" r:id="rId29"/>
    <p:sldId id="302" r:id="rId30"/>
    <p:sldId id="440" r:id="rId31"/>
    <p:sldId id="439" r:id="rId32"/>
    <p:sldId id="397" r:id="rId33"/>
    <p:sldId id="407" r:id="rId34"/>
    <p:sldId id="446" r:id="rId35"/>
    <p:sldId id="457" r:id="rId36"/>
    <p:sldId id="448" r:id="rId37"/>
    <p:sldId id="458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F2FCE"/>
    <a:srgbClr val="C90000"/>
    <a:srgbClr val="FFFF00"/>
    <a:srgbClr val="CFB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224" y="-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handoutMaster" Target="handoutMasters/handout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17.emf"/><Relationship Id="rId5" Type="http://schemas.openxmlformats.org/officeDocument/2006/relationships/image" Target="../media/image18.emf"/><Relationship Id="rId1" Type="http://schemas.openxmlformats.org/officeDocument/2006/relationships/image" Target="../media/image14.emf"/><Relationship Id="rId2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Relationship Id="rId2" Type="http://schemas.openxmlformats.org/officeDocument/2006/relationships/image" Target="../media/image32.emf"/><Relationship Id="rId3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Relationship Id="rId2" Type="http://schemas.openxmlformats.org/officeDocument/2006/relationships/image" Target="../media/image6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Relationship Id="rId2" Type="http://schemas.openxmlformats.org/officeDocument/2006/relationships/image" Target="../media/image83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4" Type="http://schemas.openxmlformats.org/officeDocument/2006/relationships/image" Target="../media/image88.emf"/><Relationship Id="rId5" Type="http://schemas.openxmlformats.org/officeDocument/2006/relationships/image" Target="../media/image89.emf"/><Relationship Id="rId6" Type="http://schemas.openxmlformats.org/officeDocument/2006/relationships/image" Target="../media/image90.emf"/><Relationship Id="rId1" Type="http://schemas.openxmlformats.org/officeDocument/2006/relationships/image" Target="../media/image85.emf"/><Relationship Id="rId2" Type="http://schemas.openxmlformats.org/officeDocument/2006/relationships/image" Target="../media/image8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Relationship Id="rId2" Type="http://schemas.openxmlformats.org/officeDocument/2006/relationships/image" Target="../media/image10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6/19/17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9139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6/19/17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231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F59B806-CB3E-124E-86DA-94EDDA0A24E5}" type="slidenum">
              <a:rPr lang="en-US" sz="1200" b="0">
                <a:solidFill>
                  <a:srgbClr val="000000"/>
                </a:solidFill>
              </a:rPr>
              <a:pPr/>
              <a:t>30</a:t>
            </a:fld>
            <a:endParaRPr lang="en-US" sz="12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Counter-intuitively the best way is through an EM process: DIS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>
                <a:latin typeface="Helvetica" charset="0"/>
                <a:ea typeface="Helvetica" charset="0"/>
                <a:cs typeface="Helvetica" charset="0"/>
                <a:sym typeface="Helvetica" charset="0"/>
              </a:rPr>
              <a:t>y = inelasticity = fraction of the incoming electron energy carried by photon in the rest frame of the nucleon 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The structure function F2 is sensitive to the sum of quark and anti-quark momentum distribution in the nucleon.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The apparent scaling of the data with Q2 at large x in early DIS data from SLAC was termed “Bjorken scaling” and motivated the parton model.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In the parton model, FL = 0, while in QCD, it is directly proportional to the gluon structure function, FL(x,Q2) ~ aS xG(x,Q2), at low x.</a:t>
            </a: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solidFill>
                  <a:srgbClr val="000000"/>
                </a:solidFill>
                <a:ea typeface="Arial" charset="0"/>
                <a:cs typeface="Arial" charset="0"/>
                <a:sym typeface="Arial" charset="0"/>
              </a:rPr>
              <a:t>DGLAP: fixed x -&gt; evolution along Q2</a:t>
            </a: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sigma (gamma N) = sig_T + sig_L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sig_L ~ FL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sig_tot ~ F2/Q^2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\frac{d^2 \sigma^{ep \rightarrow eX}}{dx dQ^2} = \frac{4 \pi \alpha^2_{e.m.}}{xQ^4} \left[ \left(1-y+\frac{y^2}{2} \right ) F_2(x,Q^2) - \frac{y^2}{2} F_L(x,Q^2) \right]</a:t>
            </a:r>
            <a:endParaRPr lang="en-US" sz="110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endParaRPr lang="en-US" sz="1100">
              <a:solidFill>
                <a:srgbClr val="000000"/>
              </a:solidFill>
              <a:ea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273F1C-0161-4442-B726-7D5A084F188D}" type="slidenum">
              <a:rPr lang="en-US"/>
              <a:pPr/>
              <a:t>5</a:t>
            </a:fld>
            <a:endParaRPr lang="en-US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71430-EBBA-144C-9116-6DF925E7AC4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126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25" name="Shape 32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2300"/>
              <a:t>spin-dependent gluon distribution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29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June, 2017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4" Type="http://schemas.openxmlformats.org/officeDocument/2006/relationships/image" Target="../media/image37.emf"/><Relationship Id="rId5" Type="http://schemas.openxmlformats.org/officeDocument/2006/relationships/image" Target="../media/image38.emf"/><Relationship Id="rId6" Type="http://schemas.openxmlformats.org/officeDocument/2006/relationships/image" Target="../media/image39.emf"/><Relationship Id="rId7" Type="http://schemas.openxmlformats.org/officeDocument/2006/relationships/image" Target="../media/image40.emf"/><Relationship Id="rId8" Type="http://schemas.openxmlformats.org/officeDocument/2006/relationships/image" Target="../media/image41.emf"/><Relationship Id="rId9" Type="http://schemas.openxmlformats.org/officeDocument/2006/relationships/image" Target="../media/image42.jp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emf"/><Relationship Id="rId3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4" Type="http://schemas.openxmlformats.org/officeDocument/2006/relationships/image" Target="../media/image51.emf"/><Relationship Id="rId5" Type="http://schemas.openxmlformats.org/officeDocument/2006/relationships/oleObject" Target="../embeddings/oleObject10.bin"/><Relationship Id="rId6" Type="http://schemas.openxmlformats.org/officeDocument/2006/relationships/image" Target="../media/image49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6.jpg"/><Relationship Id="rId3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4" Type="http://schemas.openxmlformats.org/officeDocument/2006/relationships/image" Target="../media/image64.emf"/><Relationship Id="rId5" Type="http://schemas.openxmlformats.org/officeDocument/2006/relationships/image" Target="../media/image6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emf"/><Relationship Id="rId3" Type="http://schemas.openxmlformats.org/officeDocument/2006/relationships/image" Target="../media/image6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4" Type="http://schemas.openxmlformats.org/officeDocument/2006/relationships/image" Target="../media/image68.emf"/><Relationship Id="rId5" Type="http://schemas.openxmlformats.org/officeDocument/2006/relationships/image" Target="../media/image70.png"/><Relationship Id="rId6" Type="http://schemas.openxmlformats.org/officeDocument/2006/relationships/image" Target="../media/image71.emf"/><Relationship Id="rId7" Type="http://schemas.openxmlformats.org/officeDocument/2006/relationships/oleObject" Target="../embeddings/oleObject12.bin"/><Relationship Id="rId8" Type="http://schemas.openxmlformats.org/officeDocument/2006/relationships/image" Target="../media/image69.emf"/><Relationship Id="rId9" Type="http://schemas.openxmlformats.org/officeDocument/2006/relationships/image" Target="../media/image11.emf"/><Relationship Id="rId10" Type="http://schemas.openxmlformats.org/officeDocument/2006/relationships/image" Target="../media/image12.emf"/><Relationship Id="rId11" Type="http://schemas.openxmlformats.org/officeDocument/2006/relationships/image" Target="../media/image13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3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4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0.ti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jpg"/><Relationship Id="rId5" Type="http://schemas.openxmlformats.org/officeDocument/2006/relationships/image" Target="../media/image6.png"/><Relationship Id="rId6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image" Target="../media/image81.emf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oleObject" Target="../embeddings/oleObject13.bin"/><Relationship Id="rId5" Type="http://schemas.openxmlformats.org/officeDocument/2006/relationships/image" Target="../media/image82.emf"/><Relationship Id="rId6" Type="http://schemas.openxmlformats.org/officeDocument/2006/relationships/oleObject" Target="../embeddings/oleObject14.bin"/><Relationship Id="rId7" Type="http://schemas.openxmlformats.org/officeDocument/2006/relationships/image" Target="../media/image83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8.emf"/><Relationship Id="rId12" Type="http://schemas.openxmlformats.org/officeDocument/2006/relationships/oleObject" Target="../embeddings/oleObject19.bin"/><Relationship Id="rId13" Type="http://schemas.openxmlformats.org/officeDocument/2006/relationships/image" Target="../media/image89.emf"/><Relationship Id="rId14" Type="http://schemas.openxmlformats.org/officeDocument/2006/relationships/oleObject" Target="../embeddings/oleObject20.bin"/><Relationship Id="rId15" Type="http://schemas.openxmlformats.org/officeDocument/2006/relationships/image" Target="../media/image90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5.bin"/><Relationship Id="rId4" Type="http://schemas.openxmlformats.org/officeDocument/2006/relationships/image" Target="../media/image85.emf"/><Relationship Id="rId5" Type="http://schemas.openxmlformats.org/officeDocument/2006/relationships/image" Target="../media/image91.png"/><Relationship Id="rId6" Type="http://schemas.openxmlformats.org/officeDocument/2006/relationships/oleObject" Target="../embeddings/oleObject16.bin"/><Relationship Id="rId7" Type="http://schemas.openxmlformats.org/officeDocument/2006/relationships/image" Target="../media/image86.emf"/><Relationship Id="rId8" Type="http://schemas.openxmlformats.org/officeDocument/2006/relationships/oleObject" Target="../embeddings/oleObject17.bin"/><Relationship Id="rId9" Type="http://schemas.openxmlformats.org/officeDocument/2006/relationships/image" Target="../media/image87.emf"/><Relationship Id="rId10" Type="http://schemas.openxmlformats.org/officeDocument/2006/relationships/oleObject" Target="../embeddings/oleObject18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image" Target="../media/image94.png"/><Relationship Id="rId5" Type="http://schemas.openxmlformats.org/officeDocument/2006/relationships/image" Target="../media/image95.png"/><Relationship Id="rId6" Type="http://schemas.openxmlformats.org/officeDocument/2006/relationships/image" Target="../media/image96.png"/><Relationship Id="rId7" Type="http://schemas.openxmlformats.org/officeDocument/2006/relationships/image" Target="../media/image9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9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4" Type="http://schemas.openxmlformats.org/officeDocument/2006/relationships/image" Target="../media/image102.emf"/><Relationship Id="rId5" Type="http://schemas.openxmlformats.org/officeDocument/2006/relationships/oleObject" Target="../embeddings/oleObject21.bin"/><Relationship Id="rId6" Type="http://schemas.openxmlformats.org/officeDocument/2006/relationships/image" Target="../media/image99.emf"/><Relationship Id="rId7" Type="http://schemas.openxmlformats.org/officeDocument/2006/relationships/oleObject" Target="../embeddings/oleObject22.bin"/><Relationship Id="rId8" Type="http://schemas.openxmlformats.org/officeDocument/2006/relationships/image" Target="../media/image100.emf"/><Relationship Id="rId9" Type="http://schemas.openxmlformats.org/officeDocument/2006/relationships/image" Target="../media/image103.jp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4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4" Type="http://schemas.openxmlformats.org/officeDocument/2006/relationships/image" Target="../media/image107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emf"/><Relationship Id="rId6" Type="http://schemas.openxmlformats.org/officeDocument/2006/relationships/image" Target="../media/image12.emf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4.bin"/><Relationship Id="rId12" Type="http://schemas.openxmlformats.org/officeDocument/2006/relationships/image" Target="../media/image17.emf"/><Relationship Id="rId13" Type="http://schemas.openxmlformats.org/officeDocument/2006/relationships/oleObject" Target="../embeddings/oleObject5.bin"/><Relationship Id="rId14" Type="http://schemas.openxmlformats.org/officeDocument/2006/relationships/image" Target="../media/image18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4.xml"/><Relationship Id="rId4" Type="http://schemas.openxmlformats.org/officeDocument/2006/relationships/image" Target="../media/image19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14.emf"/><Relationship Id="rId7" Type="http://schemas.openxmlformats.org/officeDocument/2006/relationships/oleObject" Target="../embeddings/oleObject2.bin"/><Relationship Id="rId8" Type="http://schemas.openxmlformats.org/officeDocument/2006/relationships/image" Target="../media/image15.emf"/><Relationship Id="rId9" Type="http://schemas.openxmlformats.org/officeDocument/2006/relationships/oleObject" Target="../embeddings/oleObject3.bin"/><Relationship Id="rId10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emf"/><Relationship Id="rId8" Type="http://schemas.openxmlformats.org/officeDocument/2006/relationships/image" Target="../media/image26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4" Type="http://schemas.openxmlformats.org/officeDocument/2006/relationships/oleObject" Target="../embeddings/oleObject6.bin"/><Relationship Id="rId5" Type="http://schemas.openxmlformats.org/officeDocument/2006/relationships/image" Target="../media/image31.wmf"/><Relationship Id="rId6" Type="http://schemas.openxmlformats.org/officeDocument/2006/relationships/oleObject" Target="../embeddings/oleObject7.bin"/><Relationship Id="rId7" Type="http://schemas.openxmlformats.org/officeDocument/2006/relationships/image" Target="../media/image32.emf"/><Relationship Id="rId8" Type="http://schemas.openxmlformats.org/officeDocument/2006/relationships/oleObject" Target="../embeddings/oleObject8.bin"/><Relationship Id="rId9" Type="http://schemas.openxmlformats.org/officeDocument/2006/relationships/image" Target="../media/image33.emf"/><Relationship Id="rId10" Type="http://schemas.openxmlformats.org/officeDocument/2006/relationships/image" Target="../media/image35.emf"/><Relationship Id="rId11" Type="http://schemas.openxmlformats.org/officeDocument/2006/relationships/image" Target="../media/image36.jp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914472" y="5938388"/>
            <a:ext cx="4146727" cy="895644"/>
          </a:xfrm>
          <a:noFill/>
        </p:spPr>
        <p:txBody>
          <a:bodyPr lIns="93789" tIns="110429" rIns="93789" bIns="46894">
            <a:noAutofit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000" b="1" dirty="0" smtClean="0">
                <a:solidFill>
                  <a:srgbClr val="FF0000"/>
                </a:solidFill>
              </a:rPr>
              <a:t>RHIC &amp; AGS Annual Users’ Meeting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000" b="1" dirty="0" smtClean="0">
                <a:solidFill>
                  <a:srgbClr val="FF0000"/>
                </a:solidFill>
              </a:rPr>
              <a:t>June 20-23, 2017, BNL</a:t>
            </a:r>
            <a:endParaRPr lang="en-GB" sz="2000" b="1" i="1" dirty="0" smtClean="0">
              <a:solidFill>
                <a:srgbClr val="FF0000"/>
              </a:solidFill>
            </a:endParaRP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7188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Physics at an </a:t>
            </a:r>
            <a:r>
              <a:rPr lang="en-GB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E</a:t>
            </a: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lectron-Ion </a:t>
            </a:r>
            <a:r>
              <a:rPr lang="en-GB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C</a:t>
            </a: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ollider</a:t>
            </a:r>
          </a:p>
        </p:txBody>
      </p:sp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0" y="791144"/>
            <a:ext cx="4991101" cy="999556"/>
          </a:xfrm>
        </p:spPr>
        <p:txBody>
          <a:bodyPr lIns="93789" tIns="81309" rIns="93789" bIns="46894">
            <a:normAutofit fontScale="90000"/>
          </a:bodyPr>
          <a:lstStyle/>
          <a:p>
            <a:pPr algn="l"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3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Salvatore </a:t>
            </a:r>
            <a:r>
              <a:rPr lang="en-GB" sz="3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Fazio</a:t>
            </a:r>
            <a:r>
              <a:rPr lang="en-GB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GB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n-GB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Brookhaven National Lab </a:t>
            </a:r>
            <a:r>
              <a:rPr lang="en-GB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GB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en-GB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 descr="70_100_BNL_Lockup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41"/>
          <a:stretch/>
        </p:blipFill>
        <p:spPr>
          <a:xfrm>
            <a:off x="-12699" y="5286175"/>
            <a:ext cx="2128955" cy="698499"/>
          </a:xfrm>
          <a:prstGeom prst="rect">
            <a:avLst/>
          </a:prstGeom>
        </p:spPr>
      </p:pic>
      <p:pic>
        <p:nvPicPr>
          <p:cNvPr id="5" name="Picture 4" descr="DO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1" y="6067625"/>
            <a:ext cx="2284403" cy="73957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4208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The spin sum rule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113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265269"/>
              </p:ext>
            </p:extLst>
          </p:nvPr>
        </p:nvGraphicFramePr>
        <p:xfrm>
          <a:off x="139700" y="1815506"/>
          <a:ext cx="5003800" cy="711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50" name="Equation" r:id="rId3" imgW="3708400" imgH="533400" progId="Equation.3">
                  <p:embed/>
                </p:oleObj>
              </mc:Choice>
              <mc:Fallback>
                <p:oleObj name="Equation" r:id="rId3" imgW="3708400" imgH="5334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" y="1815506"/>
                        <a:ext cx="5003800" cy="7117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Oval 28"/>
          <p:cNvSpPr/>
          <p:nvPr/>
        </p:nvSpPr>
        <p:spPr bwMode="auto">
          <a:xfrm>
            <a:off x="4148768" y="1817409"/>
            <a:ext cx="1133322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467951" y="2363114"/>
            <a:ext cx="1337042" cy="563902"/>
            <a:chOff x="5846151" y="2680614"/>
            <a:chExt cx="1337042" cy="563902"/>
          </a:xfrm>
        </p:grpSpPr>
        <p:sp>
          <p:nvSpPr>
            <p:cNvPr id="27" name="AutoShape 9"/>
            <p:cNvSpPr>
              <a:spLocks noChangeAspect="1"/>
            </p:cNvSpPr>
            <p:nvPr/>
          </p:nvSpPr>
          <p:spPr bwMode="auto">
            <a:xfrm rot="5400000">
              <a:off x="6285330" y="2571198"/>
              <a:ext cx="85617" cy="515103"/>
            </a:xfrm>
            <a:prstGeom prst="rightBrace">
              <a:avLst>
                <a:gd name="adj1" fmla="val 50137"/>
                <a:gd name="adj2" fmla="val 50000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+mn-ea"/>
                <a:cs typeface="+mn-cs"/>
              </a:endParaRPr>
            </a:p>
          </p:txBody>
        </p:sp>
        <p:sp>
          <p:nvSpPr>
            <p:cNvPr id="30" name="TextBox 29"/>
            <p:cNvSpPr txBox="1">
              <a:spLocks noChangeArrowheads="1"/>
            </p:cNvSpPr>
            <p:nvPr/>
          </p:nvSpPr>
          <p:spPr bwMode="auto">
            <a:xfrm>
              <a:off x="5846151" y="2782851"/>
              <a:ext cx="10076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total</a:t>
              </a:r>
              <a:r>
                <a:rPr lang="en-US" sz="1200" dirty="0">
                  <a:solidFill>
                    <a:srgbClr val="FF0000"/>
                  </a:solidFill>
                  <a:ea typeface="Comic Sans MS" charset="0"/>
                  <a:cs typeface="Comic Sans MS" charset="0"/>
                </a:rPr>
                <a:t> </a:t>
              </a:r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quark</a:t>
              </a:r>
            </a:p>
            <a:p>
              <a:pPr algn="ctr"/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 spin </a:t>
              </a:r>
              <a:r>
                <a:rPr lang="en-US" sz="1200" b="1" dirty="0" smtClean="0">
                  <a:solidFill>
                    <a:srgbClr val="FF0000"/>
                  </a:solidFill>
                  <a:latin typeface="Symbol" charset="2"/>
                  <a:ea typeface="Comic Sans MS" charset="0"/>
                  <a:cs typeface="Symbol" charset="2"/>
                </a:rPr>
                <a:t>DS</a:t>
              </a:r>
              <a:endParaRPr lang="en-US" sz="1200" b="1" dirty="0">
                <a:solidFill>
                  <a:srgbClr val="FF0000"/>
                </a:solidFill>
                <a:latin typeface="Symbol" charset="2"/>
                <a:ea typeface="Comic Sans MS" charset="0"/>
                <a:cs typeface="Symbol" charset="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639454" y="268061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n>
                    <a:solidFill>
                      <a:srgbClr val="FF3712"/>
                    </a:solidFill>
                  </a:ln>
                  <a:solidFill>
                    <a:srgbClr val="FF0000"/>
                  </a:solidFill>
                </a:rPr>
                <a:t>✔</a:t>
              </a:r>
              <a:endParaRPr lang="en-US" sz="2800" dirty="0">
                <a:ln>
                  <a:solidFill>
                    <a:srgbClr val="FF3712"/>
                  </a:solidFill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142801" y="1323772"/>
            <a:ext cx="1209935" cy="687757"/>
            <a:chOff x="6521001" y="1666672"/>
            <a:chExt cx="1209935" cy="687757"/>
          </a:xfrm>
        </p:grpSpPr>
        <p:sp>
          <p:nvSpPr>
            <p:cNvPr id="31" name="AutoShape 9"/>
            <p:cNvSpPr>
              <a:spLocks noChangeAspect="1"/>
            </p:cNvSpPr>
            <p:nvPr/>
          </p:nvSpPr>
          <p:spPr bwMode="auto">
            <a:xfrm rot="5400000" flipH="1">
              <a:off x="6850959" y="2043666"/>
              <a:ext cx="101600" cy="303212"/>
            </a:xfrm>
            <a:prstGeom prst="rightBrace">
              <a:avLst>
                <a:gd name="adj1" fmla="val 50137"/>
                <a:gd name="adj2" fmla="val 50000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+mn-ea"/>
                <a:cs typeface="+mn-cs"/>
              </a:endParaRPr>
            </a:p>
          </p:txBody>
        </p:sp>
        <p:sp>
          <p:nvSpPr>
            <p:cNvPr id="32" name="TextBox 31"/>
            <p:cNvSpPr txBox="1">
              <a:spLocks noChangeArrowheads="1"/>
            </p:cNvSpPr>
            <p:nvPr/>
          </p:nvSpPr>
          <p:spPr bwMode="auto">
            <a:xfrm>
              <a:off x="6521001" y="1666672"/>
              <a:ext cx="72500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8000"/>
                  </a:solidFill>
                  <a:latin typeface="Comic Sans MS" charset="0"/>
                  <a:ea typeface="Comic Sans MS" charset="0"/>
                  <a:cs typeface="Comic Sans MS" charset="0"/>
                </a:rPr>
                <a:t>gluon</a:t>
              </a:r>
            </a:p>
            <a:p>
              <a:pPr algn="ctr"/>
              <a:r>
                <a:rPr lang="en-US" sz="1200" b="1" dirty="0" smtClean="0">
                  <a:solidFill>
                    <a:srgbClr val="008000"/>
                  </a:solidFill>
                  <a:latin typeface="Comic Sans MS" charset="0"/>
                  <a:ea typeface="Comic Sans MS" charset="0"/>
                  <a:cs typeface="Comic Sans MS" charset="0"/>
                </a:rPr>
                <a:t>spin </a:t>
              </a:r>
              <a:r>
                <a:rPr lang="en-US" sz="1200" b="1" dirty="0" smtClean="0">
                  <a:solidFill>
                    <a:srgbClr val="008000"/>
                  </a:solidFill>
                  <a:latin typeface="Symbol" charset="2"/>
                  <a:ea typeface="Comic Sans MS" charset="0"/>
                  <a:cs typeface="Symbol" charset="2"/>
                </a:rPr>
                <a:t>D</a:t>
              </a:r>
              <a:r>
                <a:rPr lang="en-US" sz="1200" b="1" dirty="0" smtClean="0">
                  <a:solidFill>
                    <a:srgbClr val="008000"/>
                  </a:solidFill>
                  <a:latin typeface="Comic Sans MS" charset="0"/>
                  <a:ea typeface="Comic Sans MS" charset="0"/>
                  <a:cs typeface="Comic Sans MS" charset="0"/>
                </a:rPr>
                <a:t>g</a:t>
              </a:r>
              <a:endParaRPr lang="en-US" sz="1200" b="1" dirty="0">
                <a:solidFill>
                  <a:srgbClr val="008000"/>
                </a:solidFill>
                <a:latin typeface="Comic Sans MS" charset="0"/>
                <a:ea typeface="Comic Sans MS" charset="0"/>
                <a:cs typeface="Comic Sans MS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187197" y="183120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008000"/>
                  </a:solidFill>
                </a:rPr>
                <a:t>✔</a:t>
              </a:r>
              <a:endParaRPr lang="en-US" sz="2800" dirty="0">
                <a:solidFill>
                  <a:srgbClr val="008000"/>
                </a:solidFill>
              </a:endParaRPr>
            </a:p>
          </p:txBody>
        </p:sp>
      </p:grpSp>
      <p:sp>
        <p:nvSpPr>
          <p:cNvPr id="35" name="Slide Number Placeholder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C2DFF1-6A7E-5841-980E-96BA788216E4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6" r="10792" b="2458"/>
          <a:stretch/>
        </p:blipFill>
        <p:spPr>
          <a:xfrm>
            <a:off x="146158" y="3728919"/>
            <a:ext cx="2923556" cy="281992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2" r="12497" b="2407"/>
          <a:stretch/>
        </p:blipFill>
        <p:spPr>
          <a:xfrm>
            <a:off x="3195996" y="3748459"/>
            <a:ext cx="2867679" cy="279944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2" r="12261" b="2715"/>
          <a:stretch/>
        </p:blipFill>
        <p:spPr>
          <a:xfrm>
            <a:off x="6258470" y="3758229"/>
            <a:ext cx="2875413" cy="2778538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338991" y="3372345"/>
            <a:ext cx="1090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8000"/>
                </a:solidFill>
              </a:rPr>
              <a:t>Gluon</a:t>
            </a:r>
            <a:r>
              <a:rPr lang="en-US" sz="2800" dirty="0" smtClean="0">
                <a:solidFill>
                  <a:srgbClr val="EF2FCE"/>
                </a:solidFill>
              </a:rPr>
              <a:t> </a:t>
            </a:r>
            <a:endParaRPr lang="en-US" sz="2800" dirty="0">
              <a:solidFill>
                <a:srgbClr val="EF2FCE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207076" y="3376578"/>
            <a:ext cx="1215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Quarks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91018" y="3431781"/>
            <a:ext cx="2844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kern="0" dirty="0" smtClean="0">
                <a:solidFill>
                  <a:srgbClr val="0000FF"/>
                </a:solidFill>
              </a:rPr>
              <a:t>orb. angular momentum </a:t>
            </a:r>
            <a:endParaRPr lang="en-US" sz="2000" kern="0" dirty="0">
              <a:solidFill>
                <a:srgbClr val="0000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6790" y="3361764"/>
            <a:ext cx="1181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1/2 - </a:t>
            </a:r>
            <a:endParaRPr lang="en-US" sz="2800" dirty="0"/>
          </a:p>
        </p:txBody>
      </p:sp>
      <p:sp>
        <p:nvSpPr>
          <p:cNvPr id="43" name="TextBox 42"/>
          <p:cNvSpPr txBox="1"/>
          <p:nvPr/>
        </p:nvSpPr>
        <p:spPr>
          <a:xfrm>
            <a:off x="3095825" y="3330015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</a:t>
            </a:r>
            <a:endParaRPr lang="en-US" sz="2800" dirty="0"/>
          </a:p>
        </p:txBody>
      </p:sp>
      <p:sp>
        <p:nvSpPr>
          <p:cNvPr id="44" name="TextBox 43"/>
          <p:cNvSpPr txBox="1"/>
          <p:nvPr/>
        </p:nvSpPr>
        <p:spPr>
          <a:xfrm>
            <a:off x="5949092" y="3366000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=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9700" y="764972"/>
            <a:ext cx="5003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Jaffe and </a:t>
            </a:r>
            <a:r>
              <a:rPr lang="en-US" dirty="0" err="1" smtClean="0"/>
              <a:t>Manohar</a:t>
            </a:r>
            <a:r>
              <a:rPr lang="en-US" dirty="0" smtClean="0"/>
              <a:t> “sum rule”</a:t>
            </a:r>
          </a:p>
          <a:p>
            <a:r>
              <a:rPr lang="en-US" sz="1400" dirty="0" smtClean="0"/>
              <a:t>[</a:t>
            </a:r>
            <a:r>
              <a:rPr lang="en-US" sz="1400" dirty="0"/>
              <a:t>R. L. Jaffe and A. V. </a:t>
            </a:r>
            <a:r>
              <a:rPr lang="en-US" sz="1400" dirty="0" err="1"/>
              <a:t>Manohar</a:t>
            </a:r>
            <a:r>
              <a:rPr lang="en-US" sz="1400" dirty="0"/>
              <a:t>, </a:t>
            </a:r>
            <a:r>
              <a:rPr lang="en-US" sz="1400" dirty="0" err="1"/>
              <a:t>Nucl</a:t>
            </a:r>
            <a:r>
              <a:rPr lang="en-US" sz="1400" dirty="0"/>
              <a:t>. Phys. </a:t>
            </a:r>
            <a:r>
              <a:rPr lang="en-US" sz="1400" dirty="0" smtClean="0"/>
              <a:t>B337, </a:t>
            </a:r>
            <a:r>
              <a:rPr lang="en-US" sz="1400" dirty="0"/>
              <a:t>509 (1990</a:t>
            </a:r>
            <a:r>
              <a:rPr lang="en-US" sz="1400" dirty="0" smtClean="0"/>
              <a:t>)]</a:t>
            </a:r>
            <a:endParaRPr lang="en-US" sz="1400" dirty="0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8" r="49057" b="46642"/>
          <a:stretch/>
        </p:blipFill>
        <p:spPr>
          <a:xfrm>
            <a:off x="5981700" y="635441"/>
            <a:ext cx="3217875" cy="2886695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-12700" y="2775658"/>
            <a:ext cx="5575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Δq</a:t>
            </a:r>
            <a:r>
              <a:rPr lang="en-US" b="1" dirty="0" smtClean="0"/>
              <a:t> measured in inclusive data via fits to the </a:t>
            </a:r>
            <a:r>
              <a:rPr lang="en-US" b="1" dirty="0" err="1" smtClean="0"/>
              <a:t>plorarized</a:t>
            </a:r>
            <a:r>
              <a:rPr lang="en-US" b="1" dirty="0" smtClean="0"/>
              <a:t> Structure Function </a:t>
            </a:r>
            <a:r>
              <a:rPr lang="en-US" b="1" dirty="0" smtClean="0">
                <a:solidFill>
                  <a:srgbClr val="0000FF"/>
                </a:solidFill>
              </a:rPr>
              <a:t>g</a:t>
            </a:r>
            <a:r>
              <a:rPr lang="en-US" b="1" baseline="-25000" dirty="0" smtClean="0">
                <a:solidFill>
                  <a:srgbClr val="0000FF"/>
                </a:solidFill>
              </a:rPr>
              <a:t>1</a:t>
            </a:r>
            <a:endParaRPr lang="en-US" b="1" dirty="0" smtClean="0"/>
          </a:p>
        </p:txBody>
      </p:sp>
      <p:grpSp>
        <p:nvGrpSpPr>
          <p:cNvPr id="45" name="Group 44"/>
          <p:cNvGrpSpPr/>
          <p:nvPr/>
        </p:nvGrpSpPr>
        <p:grpSpPr>
          <a:xfrm rot="1198804">
            <a:off x="852282" y="768492"/>
            <a:ext cx="4175336" cy="2492990"/>
            <a:chOff x="2238285" y="1451180"/>
            <a:chExt cx="5590633" cy="3729528"/>
          </a:xfrm>
        </p:grpSpPr>
        <p:sp>
          <p:nvSpPr>
            <p:cNvPr id="46" name="TextBox 45"/>
            <p:cNvSpPr txBox="1"/>
            <p:nvPr/>
          </p:nvSpPr>
          <p:spPr>
            <a:xfrm rot="20400000">
              <a:off x="2238285" y="1451180"/>
              <a:ext cx="5590633" cy="37295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effectLst>
              <a:glow rad="101600">
                <a:schemeClr val="tx1">
                  <a:lumMod val="95000"/>
                  <a:alpha val="75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After EIC: 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spin puzzle will be solved</a:t>
              </a:r>
              <a:endParaRPr lang="en-US" sz="2800" dirty="0">
                <a:solidFill>
                  <a:schemeClr val="bg1"/>
                </a:solidFill>
                <a:latin typeface="Comic Sans MS"/>
                <a:cs typeface="Comic Sans MS"/>
              </a:endParaRPr>
            </a:p>
            <a:p>
              <a:pPr algn="ctr"/>
              <a:endParaRPr lang="en-US" sz="2800" b="1" dirty="0" smtClean="0">
                <a:solidFill>
                  <a:schemeClr val="bg1"/>
                </a:solidFill>
                <a:latin typeface="Comic Sans MS"/>
                <a:cs typeface="Comic Sans MS"/>
              </a:endParaRPr>
            </a:p>
            <a:p>
              <a:pPr algn="ctr"/>
              <a:endParaRPr lang="en-US" sz="2800" dirty="0">
                <a:solidFill>
                  <a:schemeClr val="bg1"/>
                </a:solidFill>
                <a:latin typeface="Comic Sans MS"/>
                <a:cs typeface="Comic Sans MS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Comic Sans MS"/>
                  <a:cs typeface="Comic Sans MS"/>
                </a:rPr>
                <a:t> </a:t>
              </a:r>
            </a:p>
          </p:txBody>
        </p:sp>
        <p:pic>
          <p:nvPicPr>
            <p:cNvPr id="47" name="Picture 46" descr="MissingPuzzlePiece_1.jpg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98" t="1305" r="13272" b="2300"/>
            <a:stretch/>
          </p:blipFill>
          <p:spPr>
            <a:xfrm rot="20400000">
              <a:off x="3646222" y="2692166"/>
              <a:ext cx="3037258" cy="232719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097" y="49160"/>
            <a:ext cx="908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Handwriting - Dakota"/>
                <a:cs typeface="Handwriting - Dakota"/>
              </a:rPr>
              <a:t>E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IC: the Ultimate multi-dimension experience!</a:t>
            </a:r>
            <a:endParaRPr lang="en-US" sz="2800" b="1" i="1" dirty="0">
              <a:solidFill>
                <a:srgbClr val="FF0000"/>
              </a:solidFill>
              <a:latin typeface="Handwriting - Dakota"/>
              <a:cs typeface="Handwriting - Dakot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3123" y="715951"/>
            <a:ext cx="4333665" cy="3821490"/>
            <a:chOff x="4653123" y="775251"/>
            <a:chExt cx="4333665" cy="3821490"/>
          </a:xfrm>
        </p:grpSpPr>
        <p:sp>
          <p:nvSpPr>
            <p:cNvPr id="8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797731"/>
              <a:ext cx="3703858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nucleons/nuclei?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877221"/>
              <a:ext cx="1183405" cy="932380"/>
            </a:xfrm>
            <a:prstGeom prst="rect">
              <a:avLst/>
            </a:prstGeom>
          </p:spPr>
        </p:pic>
        <p:sp>
          <p:nvSpPr>
            <p:cNvPr id="12" name="Textfeld 26"/>
            <p:cNvSpPr txBox="1"/>
            <p:nvPr/>
          </p:nvSpPr>
          <p:spPr>
            <a:xfrm>
              <a:off x="5215056" y="10369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679702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9072" y="4520054"/>
            <a:ext cx="4776877" cy="1878816"/>
            <a:chOff x="247727" y="634974"/>
            <a:chExt cx="4776877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2130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Proton structure: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4023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528247" y="715057"/>
            <a:ext cx="7889337" cy="1138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lang="en-US" sz="2400" b="1" dirty="0" smtClean="0">
                <a:ea typeface="Cambria Math"/>
                <a:cs typeface="Comic Sans MS"/>
                <a:sym typeface="Cambria Math"/>
              </a:rPr>
              <a:t>Wigner functions</a:t>
            </a:r>
          </a:p>
          <a:p>
            <a:pPr lvl="0" algn="ctr"/>
            <a:r>
              <a:rPr lang="en-US" sz="2000" dirty="0" smtClean="0">
                <a:ea typeface="Cambria Math"/>
                <a:cs typeface="Comic Sans MS"/>
                <a:sym typeface="Cambria Math"/>
              </a:rPr>
              <a:t>offer unprecedented insight into confinement and chiral symmetry braking</a:t>
            </a:r>
          </a:p>
          <a:p>
            <a:pPr lvl="0" algn="ctr"/>
            <a:r>
              <a:rPr sz="2400" dirty="0" smtClean="0">
                <a:latin typeface="Comic Sans MS"/>
                <a:ea typeface="Cambria Math"/>
                <a:cs typeface="Comic Sans MS"/>
                <a:sym typeface="Cambria Math"/>
              </a:rPr>
              <a:t>W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(x,b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,k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51" name="Shape 51"/>
          <p:cNvSpPr/>
          <p:nvPr/>
        </p:nvSpPr>
        <p:spPr>
          <a:xfrm>
            <a:off x="5823675" y="1860014"/>
            <a:ext cx="105613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∫ d</a:t>
            </a:r>
            <a:r>
              <a:rPr sz="2400" baseline="30000" dirty="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</a:p>
        </p:txBody>
      </p:sp>
      <p:sp>
        <p:nvSpPr>
          <p:cNvPr id="52" name="Shape 52"/>
          <p:cNvSpPr/>
          <p:nvPr/>
        </p:nvSpPr>
        <p:spPr>
          <a:xfrm>
            <a:off x="6319866" y="2942446"/>
            <a:ext cx="111469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f(x,b</a:t>
            </a:r>
            <a:r>
              <a:rPr sz="2400" baseline="-2500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53" name="Shape 53"/>
          <p:cNvSpPr/>
          <p:nvPr/>
        </p:nvSpPr>
        <p:spPr>
          <a:xfrm>
            <a:off x="1688411" y="2942446"/>
            <a:ext cx="109831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f(x,k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54" name="Shape 54"/>
          <p:cNvSpPr/>
          <p:nvPr/>
        </p:nvSpPr>
        <p:spPr>
          <a:xfrm>
            <a:off x="2142023" y="1926139"/>
            <a:ext cx="939067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∫d</a:t>
            </a:r>
            <a:r>
              <a:rPr sz="2400" baseline="3000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b</a:t>
            </a:r>
            <a:r>
              <a:rPr sz="2400" baseline="-2500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</a:p>
        </p:txBody>
      </p:sp>
      <p:pic>
        <p:nvPicPr>
          <p:cNvPr id="56" name="buffer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301" y="2180675"/>
            <a:ext cx="2168796" cy="1973944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57"/>
          <p:cNvSpPr/>
          <p:nvPr/>
        </p:nvSpPr>
        <p:spPr>
          <a:xfrm flipH="1">
            <a:off x="2280558" y="1842735"/>
            <a:ext cx="1433332" cy="1107131"/>
          </a:xfrm>
          <a:prstGeom prst="line">
            <a:avLst/>
          </a:prstGeom>
          <a:ln w="25400">
            <a:solidFill/>
            <a:tailEnd type="triangle"/>
          </a:ln>
        </p:spPr>
        <p:txBody>
          <a:bodyPr lIns="0" tIns="0" rIns="0" bIns="0"/>
          <a:lstStyle/>
          <a:p>
            <a:pPr lvl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59" name="Shape 59"/>
          <p:cNvSpPr/>
          <p:nvPr/>
        </p:nvSpPr>
        <p:spPr>
          <a:xfrm>
            <a:off x="162363" y="4151228"/>
            <a:ext cx="3787337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/>
            <a:r>
              <a:rPr dirty="0"/>
              <a:t>Spin-dependent 3D </a:t>
            </a:r>
            <a:r>
              <a:rPr dirty="0">
                <a:solidFill>
                  <a:srgbClr val="0000FF"/>
                </a:solidFill>
              </a:rPr>
              <a:t>momentum space </a:t>
            </a:r>
          </a:p>
          <a:p>
            <a:pPr lvl="0"/>
            <a:r>
              <a:rPr dirty="0"/>
              <a:t>images from semi-inclusive </a:t>
            </a:r>
            <a:r>
              <a:rPr dirty="0" smtClean="0"/>
              <a:t>scattering</a:t>
            </a:r>
            <a:endParaRPr lang="en-US" dirty="0" smtClean="0"/>
          </a:p>
          <a:p>
            <a:pPr lvl="0"/>
            <a:r>
              <a:rPr lang="en-US" dirty="0" smtClean="0">
                <a:sym typeface="Wingdings"/>
              </a:rPr>
              <a:t> 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TMDs</a:t>
            </a:r>
            <a:endParaRPr b="1" dirty="0">
              <a:solidFill>
                <a:srgbClr val="0000FF"/>
              </a:solidFill>
            </a:endParaRPr>
          </a:p>
        </p:txBody>
      </p:sp>
      <p:sp>
        <p:nvSpPr>
          <p:cNvPr id="61" name="Shape 61"/>
          <p:cNvSpPr/>
          <p:nvPr/>
        </p:nvSpPr>
        <p:spPr>
          <a:xfrm>
            <a:off x="5276022" y="1859883"/>
            <a:ext cx="1433332" cy="1107131"/>
          </a:xfrm>
          <a:prstGeom prst="line">
            <a:avLst/>
          </a:prstGeom>
          <a:ln w="25400">
            <a:solidFill/>
            <a:tailEnd type="triangle"/>
          </a:ln>
        </p:spPr>
        <p:txBody>
          <a:bodyPr lIns="0" tIns="0" rIns="0" bIns="0"/>
          <a:lstStyle/>
          <a:p>
            <a:pPr lvl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63" name="Shape 63"/>
          <p:cNvSpPr/>
          <p:nvPr/>
        </p:nvSpPr>
        <p:spPr>
          <a:xfrm>
            <a:off x="4737100" y="4151228"/>
            <a:ext cx="4163602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/>
            <a:r>
              <a:rPr dirty="0"/>
              <a:t>Spin-dependent </a:t>
            </a:r>
            <a:r>
              <a:rPr dirty="0" smtClean="0"/>
              <a:t>2D </a:t>
            </a:r>
            <a:r>
              <a:rPr dirty="0" smtClean="0">
                <a:solidFill>
                  <a:srgbClr val="FF0000"/>
                </a:solidFill>
              </a:rPr>
              <a:t>coordinate space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(transverse) + 1D</a:t>
            </a:r>
            <a:r>
              <a:rPr dirty="0" smtClean="0"/>
              <a:t> </a:t>
            </a:r>
            <a:r>
              <a:rPr lang="en-US" dirty="0" smtClean="0"/>
              <a:t>(longitudinal momentum) </a:t>
            </a:r>
            <a:r>
              <a:rPr dirty="0" smtClean="0"/>
              <a:t>images </a:t>
            </a:r>
            <a:r>
              <a:rPr dirty="0"/>
              <a:t>from exclusive </a:t>
            </a:r>
            <a:r>
              <a:rPr dirty="0" smtClean="0"/>
              <a:t>scattering</a:t>
            </a:r>
            <a:endParaRPr lang="en-US" dirty="0" smtClean="0"/>
          </a:p>
          <a:p>
            <a:pPr lvl="0"/>
            <a:r>
              <a:rPr lang="en-US" dirty="0" smtClean="0">
                <a:sym typeface="Wingdings"/>
              </a:rPr>
              <a:t>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GPDs</a:t>
            </a:r>
            <a:endParaRPr b="1" dirty="0">
              <a:solidFill>
                <a:srgbClr val="FF0000"/>
              </a:solidFill>
            </a:endParaRPr>
          </a:p>
        </p:txBody>
      </p:sp>
      <p:sp>
        <p:nvSpPr>
          <p:cNvPr id="65" name="Shape 65"/>
          <p:cNvSpPr/>
          <p:nvPr/>
        </p:nvSpPr>
        <p:spPr>
          <a:xfrm>
            <a:off x="284113" y="1700530"/>
            <a:ext cx="1334984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i="1" dirty="0">
                <a:solidFill>
                  <a:srgbClr val="0000FF"/>
                </a:solidFill>
                <a:latin typeface="Comic Sans MS"/>
                <a:cs typeface="Comic Sans MS"/>
              </a:rPr>
              <a:t>Momentum</a:t>
            </a:r>
          </a:p>
          <a:p>
            <a:pPr lvl="0" algn="ctr"/>
            <a:r>
              <a:rPr i="1" dirty="0">
                <a:solidFill>
                  <a:srgbClr val="0000FF"/>
                </a:solidFill>
                <a:latin typeface="Comic Sans MS"/>
                <a:cs typeface="Comic Sans MS"/>
              </a:rPr>
              <a:t>space</a:t>
            </a:r>
          </a:p>
        </p:txBody>
      </p:sp>
      <p:sp>
        <p:nvSpPr>
          <p:cNvPr id="66" name="Shape 66"/>
          <p:cNvSpPr/>
          <p:nvPr/>
        </p:nvSpPr>
        <p:spPr>
          <a:xfrm>
            <a:off x="7716566" y="1700530"/>
            <a:ext cx="1356174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i="1" dirty="0">
                <a:solidFill>
                  <a:srgbClr val="FF0000"/>
                </a:solidFill>
                <a:latin typeface="Comic Sans MS"/>
                <a:cs typeface="Comic Sans MS"/>
              </a:rPr>
              <a:t>Coordinate</a:t>
            </a:r>
          </a:p>
          <a:p>
            <a:pPr lvl="0" algn="ctr"/>
            <a:r>
              <a:rPr i="1" dirty="0">
                <a:solidFill>
                  <a:srgbClr val="FF0000"/>
                </a:solidFill>
                <a:latin typeface="Comic Sans MS"/>
                <a:cs typeface="Comic Sans MS"/>
              </a:rPr>
              <a:t>space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M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ulti-dimensional imaging of quarks and gluons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3618" y="5629451"/>
            <a:ext cx="7703852" cy="646331"/>
          </a:xfrm>
          <a:prstGeom prst="rect">
            <a:avLst/>
          </a:prstGeom>
          <a:solidFill>
            <a:schemeClr val="accent5">
              <a:lumMod val="60000"/>
              <a:lumOff val="40000"/>
              <a:alpha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Direct access to W(</a:t>
            </a:r>
            <a:r>
              <a:rPr lang="en-US" dirty="0" err="1" smtClean="0"/>
              <a:t>x,b</a:t>
            </a:r>
            <a:r>
              <a:rPr lang="en-US" baseline="-25000" dirty="0" err="1" smtClean="0"/>
              <a:t>T</a:t>
            </a:r>
            <a:r>
              <a:rPr lang="en-US" dirty="0" err="1" smtClean="0"/>
              <a:t>,k</a:t>
            </a:r>
            <a:r>
              <a:rPr lang="en-US" baseline="-25000" dirty="0" err="1" smtClean="0"/>
              <a:t>T</a:t>
            </a:r>
            <a:r>
              <a:rPr lang="en-US" dirty="0" smtClean="0"/>
              <a:t>) </a:t>
            </a:r>
          </a:p>
          <a:p>
            <a:pPr algn="ctr"/>
            <a:r>
              <a:rPr lang="en-US" dirty="0" smtClean="0"/>
              <a:t>for gluons through diffractive di-jets measurements at an EIC under investigation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36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 advAuto="0"/>
      <p:bldP spid="52" grpId="0" animBg="1" advAuto="0"/>
      <p:bldP spid="53" grpId="0" animBg="1" advAuto="0"/>
      <p:bldP spid="54" grpId="0" animBg="1" advAuto="0"/>
      <p:bldP spid="57" grpId="0" animBg="1" advAuto="0"/>
      <p:bldP spid="59" grpId="0" animBg="1" advAuto="0"/>
      <p:bldP spid="61" grpId="0" animBg="1" advAuto="0"/>
      <p:bldP spid="63" grpId="0" animBg="1" advAuto="0"/>
      <p:bldP spid="65" grpId="0" animBg="1" advAuto="0"/>
      <p:bldP spid="66" grpId="0" animBg="1" advAuto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273" y="812800"/>
            <a:ext cx="4932129" cy="354140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Spatial Imaging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4332402"/>
            <a:ext cx="4889140" cy="338554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4769699"/>
            <a:ext cx="4889140" cy="584776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asymmetries</a:t>
            </a:r>
            <a:endParaRPr lang="en-US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12017" y="5486456"/>
            <a:ext cx="4774839" cy="92331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pic>
        <p:nvPicPr>
          <p:cNvPr id="11" name="Picture 10" descr="Screen Shot 2013-05-01 at 3.13.15 PM.png"/>
          <p:cNvPicPr>
            <a:picLocks noChangeAspect="1"/>
          </p:cNvPicPr>
          <p:nvPr/>
        </p:nvPicPr>
        <p:blipFill rotWithShape="1">
          <a:blip r:embed="rId3"/>
          <a:srcRect l="3202" r="4222"/>
          <a:stretch/>
        </p:blipFill>
        <p:spPr>
          <a:xfrm>
            <a:off x="4889140" y="856361"/>
            <a:ext cx="4242160" cy="421728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182657" y="5036919"/>
            <a:ext cx="3826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b="1" dirty="0" smtClean="0"/>
              <a:t>DVCS </a:t>
            </a:r>
            <a:r>
              <a:rPr lang="en-US" b="1" dirty="0" smtClean="0">
                <a:sym typeface="Wingdings"/>
              </a:rPr>
              <a:t> production of a real photon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>
                <a:sym typeface="Wingdings"/>
              </a:rPr>
              <a:t>Experimentally clean</a:t>
            </a:r>
            <a:endParaRPr lang="en-US" b="1" dirty="0" smtClean="0"/>
          </a:p>
        </p:txBody>
      </p:sp>
      <p:sp>
        <p:nvSpPr>
          <p:cNvPr id="6" name="Cloud 5"/>
          <p:cNvSpPr/>
          <p:nvPr/>
        </p:nvSpPr>
        <p:spPr>
          <a:xfrm>
            <a:off x="6553200" y="2654300"/>
            <a:ext cx="1473200" cy="914400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pion cloud effects</a:t>
            </a:r>
          </a:p>
          <a:p>
            <a:pPr algn="ctr"/>
            <a:r>
              <a:rPr lang="en-US" sz="1200" dirty="0" smtClean="0"/>
              <a:t>(high </a:t>
            </a:r>
            <a:r>
              <a:rPr lang="en-US" sz="1200" dirty="0" err="1" smtClean="0"/>
              <a:t>b</a:t>
            </a:r>
            <a:r>
              <a:rPr lang="en-US" sz="1200" baseline="-25000" dirty="0" err="1" smtClean="0"/>
              <a:t>T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cxnSp>
        <p:nvCxnSpPr>
          <p:cNvPr id="8" name="Straight Arrow Connector 7"/>
          <p:cNvCxnSpPr>
            <a:stCxn id="6" idx="1"/>
          </p:cNvCxnSpPr>
          <p:nvPr/>
        </p:nvCxnSpPr>
        <p:spPr>
          <a:xfrm flipH="1">
            <a:off x="6553200" y="3567726"/>
            <a:ext cx="736600" cy="39467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6" idx="1"/>
          </p:cNvCxnSpPr>
          <p:nvPr/>
        </p:nvCxnSpPr>
        <p:spPr>
          <a:xfrm>
            <a:off x="7289800" y="3567726"/>
            <a:ext cx="1155700" cy="55977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182657" y="5594350"/>
            <a:ext cx="3377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b="1" dirty="0"/>
              <a:t>Luminosity: 10 fb</a:t>
            </a:r>
            <a:r>
              <a:rPr lang="en-US" b="1" baseline="30000" dirty="0"/>
              <a:t>-1</a:t>
            </a:r>
            <a:r>
              <a:rPr lang="en-US" b="1" dirty="0"/>
              <a:t> </a:t>
            </a:r>
          </a:p>
          <a:p>
            <a:pPr marL="177800" indent="-177800">
              <a:buFont typeface="Arial"/>
              <a:buChar char="•"/>
            </a:pPr>
            <a:r>
              <a:rPr lang="en-US" b="1" dirty="0"/>
              <a:t>5% systematic uncertainties</a:t>
            </a:r>
          </a:p>
          <a:p>
            <a:pPr marL="177800" indent="-177800">
              <a:buFont typeface="Arial"/>
              <a:buChar char="•"/>
            </a:pPr>
            <a:r>
              <a:rPr lang="en-US" b="1" dirty="0"/>
              <a:t>Experimental effects accounted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0" grpId="0"/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Spatial 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4161668" y="3820664"/>
            <a:ext cx="35130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000090"/>
                </a:solidFill>
              </a:rPr>
              <a:t>Transversely polarized  protons sin(</a:t>
            </a:r>
            <a:r>
              <a:rPr lang="en-US" b="1" i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F</a:t>
            </a:r>
            <a:r>
              <a:rPr lang="en-US" b="1" i="1" baseline="-25000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T</a:t>
            </a:r>
            <a:r>
              <a:rPr lang="en-US" b="1" i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-</a:t>
            </a:r>
            <a:r>
              <a:rPr lang="en-US" b="1" i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f</a:t>
            </a:r>
            <a:r>
              <a:rPr lang="en-US" b="1" i="1" baseline="-25000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N</a:t>
            </a:r>
            <a:r>
              <a:rPr lang="en-US" b="1" i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)</a:t>
            </a:r>
            <a:r>
              <a:rPr lang="en-US" b="1" i="1" baseline="-25000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b="1" dirty="0" smtClean="0">
                <a:solidFill>
                  <a:srgbClr val="000090"/>
                </a:solidFill>
              </a:rPr>
              <a:t> </a:t>
            </a:r>
          </a:p>
          <a:p>
            <a:pPr algn="ctr"/>
            <a:r>
              <a:rPr lang="en-US" b="1" dirty="0" smtClean="0">
                <a:solidFill>
                  <a:srgbClr val="000090"/>
                </a:solidFill>
              </a:rPr>
              <a:t>gives access to </a:t>
            </a:r>
            <a:r>
              <a:rPr lang="en-US" b="1" dirty="0" smtClean="0">
                <a:solidFill>
                  <a:srgbClr val="FF0000"/>
                </a:solidFill>
              </a:rPr>
              <a:t>GPD E</a:t>
            </a:r>
            <a:endParaRPr lang="en-US" b="1" dirty="0">
              <a:solidFill>
                <a:srgbClr val="FF0000"/>
              </a:solidFill>
            </a:endParaRPr>
          </a:p>
          <a:p>
            <a:pPr algn="ctr"/>
            <a:r>
              <a:rPr lang="en-US" b="1" dirty="0" smtClean="0">
                <a:solidFill>
                  <a:srgbClr val="008000"/>
                </a:solidFill>
              </a:rPr>
              <a:t>Assess to orbital angular momentum through “</a:t>
            </a:r>
            <a:r>
              <a:rPr lang="en-US" b="1" dirty="0" err="1" smtClean="0">
                <a:solidFill>
                  <a:srgbClr val="008000"/>
                </a:solidFill>
              </a:rPr>
              <a:t>Ji</a:t>
            </a:r>
            <a:r>
              <a:rPr lang="en-US" b="1" dirty="0" smtClean="0">
                <a:solidFill>
                  <a:srgbClr val="008000"/>
                </a:solidFill>
              </a:rPr>
              <a:t> sum rule”</a:t>
            </a:r>
          </a:p>
        </p:txBody>
      </p:sp>
      <p:pic>
        <p:nvPicPr>
          <p:cNvPr id="35" name="Picture 34" descr="plot-AUT20x250.eps"/>
          <p:cNvPicPr>
            <a:picLocks noChangeAspect="1"/>
          </p:cNvPicPr>
          <p:nvPr/>
        </p:nvPicPr>
        <p:blipFill rotWithShape="1">
          <a:blip r:embed="rId3"/>
          <a:srcRect r="52367"/>
          <a:stretch/>
        </p:blipFill>
        <p:spPr>
          <a:xfrm>
            <a:off x="101600" y="3323892"/>
            <a:ext cx="4038599" cy="2583700"/>
          </a:xfrm>
          <a:prstGeom prst="rect">
            <a:avLst/>
          </a:prstGeom>
        </p:spPr>
      </p:pic>
      <p:pic>
        <p:nvPicPr>
          <p:cNvPr id="42" name="Picture 41" descr="Combo_xQ2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6649452" cy="22098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6604000" y="673100"/>
            <a:ext cx="26142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V</a:t>
            </a:r>
            <a:r>
              <a:rPr lang="en-US" dirty="0" smtClean="0"/>
              <a:t>ery precise imaging evolving in x and Q</a:t>
            </a:r>
            <a:r>
              <a:rPr lang="en-US" baseline="30000" dirty="0" smtClean="0"/>
              <a:t>2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/>
              <a:t>DVCS</a:t>
            </a:r>
            <a:r>
              <a:rPr lang="en-US" dirty="0" smtClean="0"/>
              <a:t> gives quarks (gluons only via Q</a:t>
            </a:r>
            <a:r>
              <a:rPr lang="en-US" baseline="30000" dirty="0" smtClean="0"/>
              <a:t>2</a:t>
            </a:r>
            <a:r>
              <a:rPr lang="en-US" dirty="0" smtClean="0"/>
              <a:t>-evolution)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/>
              <a:t>J/Psi </a:t>
            </a:r>
            <a:r>
              <a:rPr lang="en-US" dirty="0" smtClean="0"/>
              <a:t>gives direct access to gluons (</a:t>
            </a:r>
            <a:r>
              <a:rPr lang="en-US" dirty="0"/>
              <a:t>mass provides hard </a:t>
            </a:r>
            <a:r>
              <a:rPr lang="en-US" dirty="0" smtClean="0"/>
              <a:t>scale)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/>
              <a:t>Light VMs </a:t>
            </a:r>
            <a:r>
              <a:rPr lang="en-US" dirty="0" smtClean="0"/>
              <a:t>provide quark-flavor separation</a:t>
            </a:r>
          </a:p>
          <a:p>
            <a:endParaRPr lang="en-US" baseline="30000" dirty="0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916380"/>
              </p:ext>
            </p:extLst>
          </p:nvPr>
        </p:nvGraphicFramePr>
        <p:xfrm>
          <a:off x="4419600" y="5234492"/>
          <a:ext cx="2865458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736" name="Equation" r:id="rId5" imgW="1790700" imgH="469900" progId="Equation.3">
                  <p:embed/>
                </p:oleObj>
              </mc:Choice>
              <mc:Fallback>
                <p:oleObj name="Equation" r:id="rId5" imgW="17907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19600" y="5234492"/>
                        <a:ext cx="2865458" cy="750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4312892" y="6026397"/>
            <a:ext cx="3413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[X.D</a:t>
            </a:r>
            <a:r>
              <a:rPr lang="it-IT" sz="1600" dirty="0"/>
              <a:t>. </a:t>
            </a:r>
            <a:r>
              <a:rPr lang="it-IT" sz="1600" dirty="0" err="1" smtClean="0"/>
              <a:t>Ji</a:t>
            </a:r>
            <a:r>
              <a:rPr lang="it-IT" sz="1600" dirty="0"/>
              <a:t>,</a:t>
            </a:r>
            <a:r>
              <a:rPr lang="it-IT" sz="1600" dirty="0" smtClean="0"/>
              <a:t> </a:t>
            </a:r>
            <a:r>
              <a:rPr lang="it-IT" sz="1600" dirty="0" err="1"/>
              <a:t>Phys</a:t>
            </a:r>
            <a:r>
              <a:rPr lang="it-IT" sz="1600" dirty="0"/>
              <a:t>. Rev. </a:t>
            </a:r>
            <a:r>
              <a:rPr lang="it-IT" sz="1600" dirty="0" err="1"/>
              <a:t>Lett</a:t>
            </a:r>
            <a:r>
              <a:rPr lang="it-IT" sz="1600" dirty="0"/>
              <a:t>. 78, 610 (1997</a:t>
            </a:r>
            <a:r>
              <a:rPr lang="it-IT" sz="1600" dirty="0" smtClean="0"/>
              <a:t>)]</a:t>
            </a:r>
            <a:endParaRPr lang="en-US" sz="1600" dirty="0"/>
          </a:p>
        </p:txBody>
      </p:sp>
      <p:sp>
        <p:nvSpPr>
          <p:cNvPr id="50" name="TextBox 49"/>
          <p:cNvSpPr txBox="1"/>
          <p:nvPr/>
        </p:nvSpPr>
        <p:spPr>
          <a:xfrm>
            <a:off x="698499" y="5841731"/>
            <a:ext cx="3289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Theory curves show different assumptions for GPD 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073874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Spatial 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0" y="1026584"/>
            <a:ext cx="9124664" cy="4593167"/>
            <a:chOff x="21175" y="1132407"/>
            <a:chExt cx="9124664" cy="4593167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8" t="31395" r="4620" b="32075"/>
            <a:stretch/>
          </p:blipFill>
          <p:spPr>
            <a:xfrm>
              <a:off x="21175" y="1132407"/>
              <a:ext cx="9124664" cy="45931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</p:pic>
        <p:cxnSp>
          <p:nvCxnSpPr>
            <p:cNvPr id="38" name="Straight Connector 37"/>
            <p:cNvCxnSpPr/>
            <p:nvPr/>
          </p:nvCxnSpPr>
          <p:spPr bwMode="auto">
            <a:xfrm>
              <a:off x="402167" y="4138081"/>
              <a:ext cx="7323666" cy="2116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 flipH="1">
              <a:off x="1661582" y="2857500"/>
              <a:ext cx="10584" cy="24765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 flipH="1">
              <a:off x="4078816" y="2840567"/>
              <a:ext cx="10584" cy="24765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 flipH="1">
              <a:off x="6485466" y="2887134"/>
              <a:ext cx="10584" cy="24765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3" name="TextBox 42"/>
          <p:cNvSpPr txBox="1"/>
          <p:nvPr/>
        </p:nvSpPr>
        <p:spPr>
          <a:xfrm>
            <a:off x="3556000" y="4872690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46584" y="2840326"/>
            <a:ext cx="1130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Unpolarized</a:t>
            </a:r>
          </a:p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sea-quarks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225045" y="2840326"/>
            <a:ext cx="10413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Polarized</a:t>
            </a:r>
          </a:p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sea-quarks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899826" y="2851763"/>
            <a:ext cx="7219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gluons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070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 in Momentum Space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35" name="buffer3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900" y="612463"/>
            <a:ext cx="3797300" cy="2541513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extBox 35"/>
          <p:cNvSpPr txBox="1"/>
          <p:nvPr/>
        </p:nvSpPr>
        <p:spPr>
          <a:xfrm>
            <a:off x="7054269" y="1100426"/>
            <a:ext cx="1258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FF0000"/>
                </a:solidFill>
              </a:rPr>
              <a:t>u</a:t>
            </a:r>
            <a:r>
              <a:rPr lang="en-US" sz="2400" b="1" i="1" dirty="0" smtClean="0">
                <a:solidFill>
                  <a:srgbClr val="FF0000"/>
                </a:solidFill>
              </a:rPr>
              <a:t>-quark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8300" y="775672"/>
            <a:ext cx="3890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Semi-Inclusive Deep Inelastic Scattering</a:t>
            </a:r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2120900" y="1145004"/>
            <a:ext cx="330200" cy="54409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6100" y="1790700"/>
            <a:ext cx="3496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Transvers Momentum distributions</a:t>
            </a:r>
          </a:p>
          <a:p>
            <a:pPr algn="ctr"/>
            <a:r>
              <a:rPr lang="en-US" dirty="0" smtClean="0"/>
              <a:t>(TMDs)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671056" y="3505200"/>
            <a:ext cx="4472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Precise </a:t>
            </a:r>
            <a:r>
              <a:rPr lang="en-US" sz="2400" dirty="0" err="1" smtClean="0"/>
              <a:t>partonic</a:t>
            </a:r>
            <a:r>
              <a:rPr lang="en-US" sz="2400" dirty="0" smtClean="0"/>
              <a:t> imaging </a:t>
            </a:r>
          </a:p>
          <a:p>
            <a:pPr algn="ctr"/>
            <a:r>
              <a:rPr lang="en-US" sz="2400" dirty="0" smtClean="0"/>
              <a:t>in </a:t>
            </a:r>
            <a:r>
              <a:rPr lang="en-US" sz="2400" b="1" dirty="0" smtClean="0">
                <a:solidFill>
                  <a:srgbClr val="0000FF"/>
                </a:solidFill>
              </a:rPr>
              <a:t>transverse momentum </a:t>
            </a:r>
            <a:r>
              <a:rPr lang="en-US" sz="2400" dirty="0" smtClean="0"/>
              <a:t>space </a:t>
            </a:r>
            <a:endParaRPr lang="en-US" sz="2400" dirty="0"/>
          </a:p>
        </p:txBody>
      </p:sp>
      <p:pic>
        <p:nvPicPr>
          <p:cNvPr id="18" name="Picture 17" descr="Screen Shot 2017-06-16 at 3.14.0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1576"/>
            <a:ext cx="4552698" cy="1968500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346458" y="3369876"/>
            <a:ext cx="4244340" cy="2659709"/>
            <a:chOff x="5523394" y="5401735"/>
            <a:chExt cx="4244340" cy="2659709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23394" y="5455404"/>
              <a:ext cx="4244340" cy="2606040"/>
            </a:xfrm>
            <a:prstGeom prst="rect">
              <a:avLst/>
            </a:prstGeom>
          </p:spPr>
        </p:pic>
        <p:sp>
          <p:nvSpPr>
            <p:cNvPr id="40" name="Up Arrow 39"/>
            <p:cNvSpPr/>
            <p:nvPr/>
          </p:nvSpPr>
          <p:spPr bwMode="auto">
            <a:xfrm>
              <a:off x="6027899" y="5401735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41" name="Up Arrow 40"/>
            <p:cNvSpPr/>
            <p:nvPr/>
          </p:nvSpPr>
          <p:spPr bwMode="auto">
            <a:xfrm>
              <a:off x="7071507" y="5648003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42" name="Up Arrow 41"/>
            <p:cNvSpPr/>
            <p:nvPr/>
          </p:nvSpPr>
          <p:spPr bwMode="auto">
            <a:xfrm>
              <a:off x="8267148" y="5972313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245100" y="497007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054600" y="4660900"/>
            <a:ext cx="2976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Evolution in x (and Q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876800" y="5352108"/>
            <a:ext cx="3962400" cy="64633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An EIC will explore the fundamental dynamical structure of hadrons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1143000"/>
          </a:xfrm>
        </p:spPr>
        <p:txBody>
          <a:bodyPr/>
          <a:lstStyle/>
          <a:p>
            <a:r>
              <a:rPr lang="en-US" dirty="0" smtClean="0"/>
              <a:t>And What about nuclei?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17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876947" y="1087742"/>
            <a:ext cx="4917553" cy="3201464"/>
            <a:chOff x="2360083" y="3799418"/>
            <a:chExt cx="4324612" cy="2790301"/>
          </a:xfrm>
        </p:grpSpPr>
        <p:pic>
          <p:nvPicPr>
            <p:cNvPr id="7" name="Picture 6" descr="hadronizationinnucliiforgunaralt-alternate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26" r="12232" b="21019"/>
            <a:stretch/>
          </p:blipFill>
          <p:spPr>
            <a:xfrm>
              <a:off x="2800350" y="3799418"/>
              <a:ext cx="3884345" cy="279030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 rot="20700000">
              <a:off x="2772835" y="5334005"/>
              <a:ext cx="9030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Helvetica"/>
                  <a:cs typeface="Helvetica"/>
                </a:rPr>
                <a:t>I</a:t>
              </a:r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ncoming </a:t>
              </a:r>
            </a:p>
            <a:p>
              <a:pPr algn="ctr"/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Electron Beam</a:t>
              </a:r>
              <a:endParaRPr lang="en-US" sz="8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 bwMode="auto">
            <a:xfrm flipH="1">
              <a:off x="2360083" y="5270500"/>
              <a:ext cx="1217084" cy="328083"/>
            </a:xfrm>
            <a:prstGeom prst="line">
              <a:avLst/>
            </a:prstGeom>
            <a:solidFill>
              <a:schemeClr val="accent1"/>
            </a:solidFill>
            <a:ln w="22225" cap="flat" cmpd="sng" algn="ctr">
              <a:solidFill>
                <a:srgbClr val="FFFF00"/>
              </a:solidFill>
              <a:prstDash val="solid"/>
              <a:round/>
              <a:headEnd type="stealth" w="lg" len="lg"/>
              <a:tailEnd type="none" w="lg" len="lg"/>
            </a:ln>
            <a:effectLst/>
          </p:spPr>
        </p:cxn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01600" y="4425950"/>
            <a:ext cx="8928100" cy="1930400"/>
            <a:chOff x="4653123" y="1644209"/>
            <a:chExt cx="8928100" cy="1930400"/>
          </a:xfrm>
        </p:grpSpPr>
        <p:sp>
          <p:nvSpPr>
            <p:cNvPr id="12" name="Abgerundetes Rechteck 9"/>
            <p:cNvSpPr/>
            <p:nvPr/>
          </p:nvSpPr>
          <p:spPr>
            <a:xfrm>
              <a:off x="4653123" y="1644209"/>
              <a:ext cx="8928100" cy="193040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feld 24"/>
            <p:cNvSpPr txBox="1"/>
            <p:nvPr/>
          </p:nvSpPr>
          <p:spPr>
            <a:xfrm>
              <a:off x="5192347" y="1797731"/>
              <a:ext cx="80459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How does the nuclear environment affect the </a:t>
              </a:r>
              <a:r>
                <a:rPr lang="en-US" sz="2000" b="1" dirty="0" smtClean="0"/>
                <a:t>distribution of </a:t>
              </a:r>
              <a:r>
                <a:rPr lang="en-US" sz="2000" b="1" dirty="0"/>
                <a:t>quarks and gluons and their interaction in nuclei</a:t>
              </a:r>
              <a:r>
                <a:rPr lang="en-US" sz="2000" b="1" dirty="0" smtClean="0"/>
                <a:t>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6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22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3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7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20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1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5"/>
            <p:cNvSpPr txBox="1"/>
            <p:nvPr/>
          </p:nvSpPr>
          <p:spPr>
            <a:xfrm>
              <a:off x="5192561" y="2679702"/>
              <a:ext cx="8172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Where does the saturation of gluon densities set in?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20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011585"/>
                </a:solidFill>
                <a:uFill>
                  <a:solidFill>
                    <a:srgbClr val="011585"/>
                  </a:solidFill>
                </a:uFill>
              </a:rPr>
              <a:t>18</a:t>
            </a:fld>
            <a:endParaRPr sz="1400">
              <a:solidFill>
                <a:srgbClr val="011585"/>
              </a:solidFill>
              <a:uFill>
                <a:solidFill>
                  <a:srgbClr val="011585"/>
                </a:solidFill>
              </a:uFill>
            </a:endParaRPr>
          </a:p>
        </p:txBody>
      </p:sp>
      <p:sp>
        <p:nvSpPr>
          <p:cNvPr id="313" name="Shape 313"/>
          <p:cNvSpPr>
            <a:spLocks noGrp="1"/>
          </p:cNvSpPr>
          <p:nvPr>
            <p:ph type="body" idx="4294967295"/>
          </p:nvPr>
        </p:nvSpPr>
        <p:spPr>
          <a:xfrm>
            <a:off x="0" y="5340124"/>
            <a:ext cx="8763000" cy="988105"/>
          </a:xfrm>
          <a:prstGeom prst="rect">
            <a:avLst/>
          </a:prstGeom>
        </p:spPr>
        <p:txBody>
          <a:bodyPr/>
          <a:lstStyle/>
          <a:p>
            <a:pPr lvl="1">
              <a:spcBef>
                <a:spcPts val="0"/>
              </a:spcBef>
              <a:defRPr sz="1800">
                <a:uFillTx/>
              </a:defRPr>
            </a:pPr>
            <a:r>
              <a:rPr sz="1600" i="1" dirty="0">
                <a:solidFill>
                  <a:srgbClr val="0000FF"/>
                </a:solidFill>
                <a:uFill>
                  <a:solidFill/>
                </a:uFill>
              </a:rPr>
              <a:t>d</a:t>
            </a:r>
            <a:r>
              <a:rPr sz="1600" i="1" dirty="0">
                <a:solidFill>
                  <a:srgbClr val="0000FF"/>
                </a:solidFill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σ</a:t>
            </a:r>
            <a:r>
              <a:rPr sz="1600" i="1" dirty="0">
                <a:solidFill>
                  <a:srgbClr val="0000FF"/>
                </a:solidFill>
                <a:uFill>
                  <a:solidFill/>
                </a:uFill>
              </a:rPr>
              <a:t>/dt</a:t>
            </a:r>
            <a:r>
              <a:rPr sz="1600" i="1" dirty="0">
                <a:uFill>
                  <a:solidFill/>
                </a:uFill>
              </a:rPr>
              <a:t>:</a:t>
            </a:r>
            <a:r>
              <a:rPr sz="1600" dirty="0">
                <a:uFill>
                  <a:solidFill/>
                </a:uFill>
              </a:rPr>
              <a:t> diffractive pattern known from wave optics</a:t>
            </a:r>
          </a:p>
          <a:p>
            <a:pPr lvl="1">
              <a:spcBef>
                <a:spcPts val="0"/>
              </a:spcBef>
              <a:defRPr sz="1800">
                <a:uFillTx/>
              </a:defRPr>
            </a:pP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φ</a:t>
            </a:r>
            <a:r>
              <a:rPr sz="1600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 </a:t>
            </a:r>
            <a:r>
              <a:rPr sz="1600" dirty="0">
                <a:uFill>
                  <a:solidFill/>
                </a:uFill>
              </a:rPr>
              <a:t>sensitive to saturation effects, smaller </a:t>
            </a:r>
            <a:r>
              <a:rPr sz="1600" i="1" dirty="0">
                <a:uFill>
                  <a:solidFill/>
                </a:uFill>
              </a:rPr>
              <a:t>J/</a:t>
            </a: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ψ</a:t>
            </a:r>
            <a:r>
              <a:rPr sz="1600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 </a:t>
            </a:r>
            <a:r>
              <a:rPr sz="1600" dirty="0">
                <a:uFill>
                  <a:solidFill/>
                </a:uFill>
              </a:rPr>
              <a:t>shows no effect</a:t>
            </a:r>
          </a:p>
          <a:p>
            <a:pPr lvl="1">
              <a:spcBef>
                <a:spcPts val="0"/>
              </a:spcBef>
              <a:defRPr sz="1800">
                <a:uFillTx/>
              </a:defRPr>
            </a:pPr>
            <a:r>
              <a:rPr sz="1600" i="1" dirty="0">
                <a:uFill>
                  <a:solidFill/>
                </a:uFill>
              </a:rPr>
              <a:t>J/</a:t>
            </a: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ψ</a:t>
            </a:r>
            <a:r>
              <a:rPr sz="1600" dirty="0">
                <a:uFill>
                  <a:solidFill/>
                </a:uFill>
              </a:rPr>
              <a:t> perfectly suited to extract source distribution</a:t>
            </a:r>
          </a:p>
        </p:txBody>
      </p:sp>
      <p:grpSp>
        <p:nvGrpSpPr>
          <p:cNvPr id="304" name="Group 304"/>
          <p:cNvGrpSpPr/>
          <p:nvPr/>
        </p:nvGrpSpPr>
        <p:grpSpPr>
          <a:xfrm>
            <a:off x="233043" y="1816476"/>
            <a:ext cx="6921505" cy="348813"/>
            <a:chOff x="0" y="62454"/>
            <a:chExt cx="6921503" cy="348811"/>
          </a:xfrm>
        </p:grpSpPr>
        <p:sp>
          <p:nvSpPr>
            <p:cNvPr id="302" name="Shape 302"/>
            <p:cNvSpPr/>
            <p:nvPr/>
          </p:nvSpPr>
          <p:spPr>
            <a:xfrm>
              <a:off x="0" y="624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Diffractive vector meson production:</a:t>
              </a:r>
            </a:p>
          </p:txBody>
        </p:sp>
        <p:sp>
          <p:nvSpPr>
            <p:cNvPr id="303" name="Shape 303"/>
            <p:cNvSpPr/>
            <p:nvPr/>
          </p:nvSpPr>
          <p:spPr>
            <a:xfrm>
              <a:off x="3837326" y="62454"/>
              <a:ext cx="3084177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Au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J/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ψ,</a:t>
              </a:r>
              <a:r>
                <a:rPr sz="1600" dirty="0">
                  <a:uFill>
                    <a:solidFill/>
                  </a:uFill>
                </a:rPr>
                <a:t> 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φ, ρ</a:t>
              </a:r>
            </a:p>
          </p:txBody>
        </p:sp>
      </p:grpSp>
      <p:sp>
        <p:nvSpPr>
          <p:cNvPr id="305" name="Shape 305"/>
          <p:cNvSpPr/>
          <p:nvPr/>
        </p:nvSpPr>
        <p:spPr>
          <a:xfrm>
            <a:off x="269329" y="2147580"/>
            <a:ext cx="5411738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</a:rPr>
              <a:t>Momentum transfer </a:t>
            </a:r>
            <a:r>
              <a:rPr sz="1600" i="1" dirty="0">
                <a:uFill>
                  <a:solidFill/>
                </a:uFill>
              </a:rPr>
              <a:t>t</a:t>
            </a:r>
            <a:r>
              <a:rPr sz="1600" dirty="0">
                <a:uFill>
                  <a:solidFill/>
                </a:uFill>
              </a:rPr>
              <a:t> = |</a:t>
            </a:r>
            <a:r>
              <a:rPr sz="1600" b="1" dirty="0">
                <a:uFill>
                  <a:solidFill/>
                </a:uFill>
              </a:rPr>
              <a:t>p</a:t>
            </a:r>
            <a:r>
              <a:rPr sz="1600" baseline="-5999" dirty="0">
                <a:uFill>
                  <a:solidFill/>
                </a:uFill>
              </a:rPr>
              <a:t>Au</a:t>
            </a:r>
            <a:r>
              <a:rPr sz="1600" dirty="0">
                <a:uFill>
                  <a:solidFill/>
                </a:uFill>
              </a:rPr>
              <a:t>-</a:t>
            </a:r>
            <a:r>
              <a:rPr sz="1600" b="1" dirty="0">
                <a:uFill>
                  <a:solidFill/>
                </a:uFill>
              </a:rPr>
              <a:t>p</a:t>
            </a:r>
            <a:r>
              <a:rPr sz="1600" baseline="-5999" dirty="0">
                <a:uFill>
                  <a:solidFill/>
                </a:uFill>
              </a:rPr>
              <a:t>Au</a:t>
            </a:r>
            <a:r>
              <a:rPr sz="1600" baseline="-5999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′</a:t>
            </a:r>
            <a:r>
              <a:rPr sz="1600" dirty="0">
                <a:uFill>
                  <a:solidFill/>
                </a:uFill>
              </a:rPr>
              <a:t>|</a:t>
            </a:r>
            <a:r>
              <a:rPr sz="1600" baseline="31999" dirty="0">
                <a:uFill>
                  <a:solidFill/>
                </a:uFill>
              </a:rPr>
              <a:t>2 </a:t>
            </a:r>
            <a:r>
              <a:rPr sz="1600" dirty="0">
                <a:uFill>
                  <a:solidFill/>
                </a:uFill>
              </a:rPr>
              <a:t>conjugate to </a:t>
            </a:r>
            <a:r>
              <a:rPr sz="1600" i="1" dirty="0">
                <a:uFill>
                  <a:solidFill/>
                </a:uFill>
              </a:rPr>
              <a:t>b</a:t>
            </a:r>
            <a:r>
              <a:rPr sz="1600" i="1" baseline="-5999" dirty="0">
                <a:uFill>
                  <a:solidFill/>
                </a:uFill>
              </a:rPr>
              <a:t>T</a:t>
            </a:r>
            <a:r>
              <a:rPr sz="1600" dirty="0">
                <a:uFill>
                  <a:solidFill/>
                </a:uFill>
              </a:rPr>
              <a:t> </a:t>
            </a:r>
          </a:p>
        </p:txBody>
      </p:sp>
      <p:sp>
        <p:nvSpPr>
          <p:cNvPr id="306" name="Shape 306"/>
          <p:cNvSpPr/>
          <p:nvPr/>
        </p:nvSpPr>
        <p:spPr>
          <a:xfrm>
            <a:off x="176801" y="663145"/>
            <a:ext cx="6491160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1950-60: </a:t>
            </a:r>
            <a:r>
              <a:rPr sz="1600" dirty="0">
                <a:uFill>
                  <a:solidFill/>
                </a:uFill>
              </a:rPr>
              <a:t>Measurement of charge (proton)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Ongoing:</a:t>
            </a:r>
            <a:r>
              <a:rPr sz="1600" dirty="0">
                <a:uFill>
                  <a:solidFill/>
                </a:uFill>
              </a:rPr>
              <a:t> Measurement of neutron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EIC ⇒ Gluon distribution in nuclei</a:t>
            </a:r>
          </a:p>
        </p:txBody>
      </p:sp>
      <p:sp>
        <p:nvSpPr>
          <p:cNvPr id="307" name="Shape 307"/>
          <p:cNvSpPr/>
          <p:nvPr/>
        </p:nvSpPr>
        <p:spPr>
          <a:xfrm>
            <a:off x="196758" y="1484919"/>
            <a:ext cx="931044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/>
            </a:lvl1pPr>
          </a:lstStyle>
          <a:p>
            <a:pPr lvl="0">
              <a:defRPr sz="1800" b="0">
                <a:uFillTx/>
              </a:defRPr>
            </a:pPr>
            <a:r>
              <a:rPr sz="1600" b="1" dirty="0">
                <a:uFill>
                  <a:solidFill/>
                </a:uFill>
              </a:rPr>
              <a:t>Method:</a:t>
            </a:r>
          </a:p>
        </p:txBody>
      </p:sp>
      <p:grpSp>
        <p:nvGrpSpPr>
          <p:cNvPr id="318" name="Group 318"/>
          <p:cNvGrpSpPr/>
          <p:nvPr/>
        </p:nvGrpSpPr>
        <p:grpSpPr>
          <a:xfrm>
            <a:off x="4611140" y="2763848"/>
            <a:ext cx="4407228" cy="2313007"/>
            <a:chOff x="51734" y="77100"/>
            <a:chExt cx="4407226" cy="2313006"/>
          </a:xfrm>
        </p:grpSpPr>
        <p:grpSp>
          <p:nvGrpSpPr>
            <p:cNvPr id="316" name="Group 316"/>
            <p:cNvGrpSpPr/>
            <p:nvPr/>
          </p:nvGrpSpPr>
          <p:grpSpPr>
            <a:xfrm>
              <a:off x="51734" y="77100"/>
              <a:ext cx="4407226" cy="2313006"/>
              <a:chOff x="51734" y="77100"/>
              <a:chExt cx="4407224" cy="2313005"/>
            </a:xfrm>
          </p:grpSpPr>
          <p:pic>
            <p:nvPicPr>
              <p:cNvPr id="314" name="source_all.pdf"/>
              <p:cNvPicPr/>
              <p:nvPr/>
            </p:nvPicPr>
            <p:blipFill>
              <a:blip r:embed="rId3">
                <a:extLst/>
              </a:blip>
              <a:srcRect r="50437" b="50689"/>
              <a:stretch>
                <a:fillRect/>
              </a:stretch>
            </p:blipFill>
            <p:spPr>
              <a:xfrm>
                <a:off x="51735" y="77100"/>
                <a:ext cx="4407225" cy="2313006"/>
              </a:xfrm>
              <a:prstGeom prst="rect">
                <a:avLst/>
              </a:prstGeom>
              <a:ln w="12700" cap="flat">
                <a:noFill/>
                <a:round/>
              </a:ln>
              <a:effectLst/>
            </p:spPr>
          </p:pic>
          <p:sp>
            <p:nvSpPr>
              <p:cNvPr id="315" name="Shape 315"/>
              <p:cNvSpPr/>
              <p:nvPr/>
            </p:nvSpPr>
            <p:spPr>
              <a:xfrm>
                <a:off x="745301" y="154200"/>
                <a:ext cx="308402" cy="28270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</p:grpSp>
        <p:sp>
          <p:nvSpPr>
            <p:cNvPr id="317" name="Shape 317"/>
            <p:cNvSpPr/>
            <p:nvPr/>
          </p:nvSpPr>
          <p:spPr>
            <a:xfrm>
              <a:off x="1576374" y="1671376"/>
              <a:ext cx="1765199" cy="199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300">
                  <a:solidFill>
                    <a:srgbClr val="008F00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1100" dirty="0">
                  <a:solidFill>
                    <a:srgbClr val="0000FF"/>
                  </a:solidFill>
                  <a:uFill>
                    <a:solidFill/>
                  </a:uFill>
                </a:rPr>
                <a:t>PRC 87 (2013) 024913</a:t>
              </a:r>
            </a:p>
          </p:txBody>
        </p:sp>
      </p:grpSp>
      <p:sp>
        <p:nvSpPr>
          <p:cNvPr id="319" name="Shape 319"/>
          <p:cNvSpPr/>
          <p:nvPr/>
        </p:nvSpPr>
        <p:spPr>
          <a:xfrm>
            <a:off x="306529" y="5064628"/>
            <a:ext cx="8161227" cy="10874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</a:rPr>
              <a:t>Converges to input F(b) rapidly: |</a:t>
            </a:r>
            <a:r>
              <a:rPr sz="1600" i="1" dirty="0">
                <a:uFill>
                  <a:solidFill/>
                </a:uFill>
              </a:rPr>
              <a:t>t</a:t>
            </a:r>
            <a:r>
              <a:rPr sz="1600" dirty="0">
                <a:uFill>
                  <a:solidFill/>
                </a:uFill>
              </a:rPr>
              <a:t>| &lt; 0.1 almost enough</a:t>
            </a:r>
          </a:p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Recover accurately any input distribution used in model used to generate pseudo-data </a:t>
            </a:r>
            <a:r>
              <a:rPr sz="1600" dirty="0">
                <a:uFill>
                  <a:solidFill/>
                </a:uFill>
              </a:rPr>
              <a:t>(here Wood-Saxon)</a:t>
            </a:r>
          </a:p>
          <a:p>
            <a:pPr marL="285750" marR="41275" lvl="1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</a:rPr>
              <a:t>Systematic measurement requires </a:t>
            </a: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∫</a:t>
            </a:r>
            <a:r>
              <a:rPr sz="1600" b="1" i="1" dirty="0">
                <a:uFill>
                  <a:solidFill/>
                </a:uFill>
                <a:latin typeface="Lucida Calligraphy Italic"/>
                <a:ea typeface="Lucida Calligraphy Italic"/>
                <a:cs typeface="Lucida Calligraphy Italic"/>
                <a:sym typeface="Lucida Calligraphy Italic"/>
              </a:rPr>
              <a:t>L</a:t>
            </a:r>
            <a:r>
              <a:rPr sz="1600" i="1" dirty="0">
                <a:uFill>
                  <a:solidFill/>
                </a:uFill>
                <a:latin typeface="Arial Bold"/>
                <a:ea typeface="Arial Bold"/>
                <a:cs typeface="Arial Bold"/>
                <a:sym typeface="Arial Bold"/>
              </a:rPr>
              <a:t>dt</a:t>
            </a:r>
            <a:r>
              <a:rPr sz="1600" b="1" i="1" dirty="0">
                <a:uFill>
                  <a:solidFill/>
                </a:uFill>
                <a:latin typeface="Lucida Calligraphy Italic"/>
                <a:ea typeface="Lucida Calligraphy Italic"/>
                <a:cs typeface="Lucida Calligraphy Italic"/>
                <a:sym typeface="Lucida Calligraphy Italic"/>
              </a:rPr>
              <a:t> </a:t>
            </a:r>
            <a:r>
              <a:rPr sz="1600" dirty="0">
                <a:uFill>
                  <a:solidFill/>
                </a:uFill>
                <a:latin typeface="Arial Bold"/>
                <a:ea typeface="Arial Bold"/>
                <a:cs typeface="Arial Bold"/>
                <a:sym typeface="Arial Bold"/>
              </a:rPr>
              <a:t>&gt;&gt;</a:t>
            </a:r>
            <a:r>
              <a:rPr sz="1600" dirty="0">
                <a:uFill>
                  <a:solidFill/>
                </a:uFill>
                <a:latin typeface="Lucida Calligraphy Italic"/>
                <a:ea typeface="Lucida Calligraphy Italic"/>
                <a:cs typeface="Lucida Calligraphy Italic"/>
                <a:sym typeface="Lucida Calligraphy Italic"/>
              </a:rPr>
              <a:t> </a:t>
            </a:r>
            <a:r>
              <a:rPr sz="1600" dirty="0">
                <a:uFill>
                  <a:solidFill/>
                </a:uFill>
              </a:rPr>
              <a:t>1 fb</a:t>
            </a:r>
            <a:r>
              <a:rPr sz="1600" baseline="31999" dirty="0">
                <a:uFill>
                  <a:solidFill/>
                </a:uFill>
              </a:rPr>
              <a:t>-1</a:t>
            </a:r>
            <a:r>
              <a:rPr sz="1600" dirty="0">
                <a:uFill>
                  <a:solidFill/>
                </a:uFill>
              </a:rPr>
              <a:t>/A</a:t>
            </a:r>
          </a:p>
        </p:txBody>
      </p:sp>
      <p:grpSp>
        <p:nvGrpSpPr>
          <p:cNvPr id="323" name="Group 323"/>
          <p:cNvGrpSpPr/>
          <p:nvPr/>
        </p:nvGrpSpPr>
        <p:grpSpPr>
          <a:xfrm>
            <a:off x="4219232" y="1547830"/>
            <a:ext cx="2810652" cy="1059069"/>
            <a:chOff x="0" y="49208"/>
            <a:chExt cx="2810651" cy="1059068"/>
          </a:xfrm>
        </p:grpSpPr>
        <p:sp>
          <p:nvSpPr>
            <p:cNvPr id="320" name="Shape 320"/>
            <p:cNvSpPr/>
            <p:nvPr/>
          </p:nvSpPr>
          <p:spPr>
            <a:xfrm flipH="1">
              <a:off x="0" y="223614"/>
              <a:ext cx="580461" cy="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/>
            </a:p>
          </p:txBody>
        </p:sp>
        <p:sp>
          <p:nvSpPr>
            <p:cNvPr id="321" name="Shape 321"/>
            <p:cNvSpPr/>
            <p:nvPr/>
          </p:nvSpPr>
          <p:spPr>
            <a:xfrm flipH="1" flipV="1">
              <a:off x="2540000" y="625675"/>
              <a:ext cx="8961" cy="48260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/>
            </a:p>
          </p:txBody>
        </p:sp>
        <p:sp>
          <p:nvSpPr>
            <p:cNvPr id="322" name="Shape 322"/>
            <p:cNvSpPr/>
            <p:nvPr/>
          </p:nvSpPr>
          <p:spPr>
            <a:xfrm>
              <a:off x="803993" y="49208"/>
              <a:ext cx="2006658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i="1"/>
              </a:lvl1pPr>
            </a:lstStyle>
            <a:p>
              <a:pPr lvl="0">
                <a:defRPr sz="1800" i="0">
                  <a:uFillTx/>
                </a:defRPr>
              </a:pPr>
              <a:r>
                <a:rPr sz="1600" i="1" dirty="0">
                  <a:uFill>
                    <a:solidFill/>
                  </a:uFill>
                </a:rPr>
                <a:t>Fourier Transform</a:t>
              </a:r>
            </a:p>
          </p:txBody>
        </p:sp>
      </p:grpSp>
      <p:grpSp>
        <p:nvGrpSpPr>
          <p:cNvPr id="26" name="Group 304"/>
          <p:cNvGrpSpPr/>
          <p:nvPr/>
        </p:nvGrpSpPr>
        <p:grpSpPr>
          <a:xfrm>
            <a:off x="196758" y="822245"/>
            <a:ext cx="6400805" cy="348815"/>
            <a:chOff x="0" y="265652"/>
            <a:chExt cx="6400803" cy="348813"/>
          </a:xfrm>
        </p:grpSpPr>
        <p:sp>
          <p:nvSpPr>
            <p:cNvPr id="27" name="Shape 302"/>
            <p:cNvSpPr/>
            <p:nvPr/>
          </p:nvSpPr>
          <p:spPr>
            <a:xfrm>
              <a:off x="0" y="2656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Diffractive vector meson production:</a:t>
              </a:r>
            </a:p>
          </p:txBody>
        </p:sp>
        <p:sp>
          <p:nvSpPr>
            <p:cNvPr id="28" name="Shape 303"/>
            <p:cNvSpPr/>
            <p:nvPr/>
          </p:nvSpPr>
          <p:spPr>
            <a:xfrm>
              <a:off x="3316626" y="265652"/>
              <a:ext cx="3084177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Au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J/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ψ,</a:t>
              </a:r>
              <a:r>
                <a:rPr sz="1600" dirty="0">
                  <a:uFill>
                    <a:solidFill/>
                  </a:uFill>
                </a:rPr>
                <a:t> 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φ, ρ</a:t>
              </a:r>
            </a:p>
          </p:txBody>
        </p:sp>
      </p:grpSp>
      <p:pic>
        <p:nvPicPr>
          <p:cNvPr id="31" name="Picture 30" descr="dsigma_dt_jpsi_phi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30"/>
          <a:stretch/>
        </p:blipFill>
        <p:spPr>
          <a:xfrm>
            <a:off x="137888" y="1360717"/>
            <a:ext cx="4078515" cy="3802380"/>
          </a:xfrm>
          <a:prstGeom prst="rect">
            <a:avLst/>
          </a:prstGeom>
        </p:spPr>
      </p:pic>
      <p:pic>
        <p:nvPicPr>
          <p:cNvPr id="32" name="Picture 31" descr="dsigma_dt_jpsi_phi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17"/>
          <a:stretch/>
        </p:blipFill>
        <p:spPr>
          <a:xfrm>
            <a:off x="4775199" y="1367971"/>
            <a:ext cx="4130039" cy="380238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Imaging the gluons in nuclei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74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" grpId="0" advAuto="0"/>
      <p:bldP spid="313" grpId="1" advAuto="0"/>
      <p:bldP spid="305" grpId="0" animBg="1" advAuto="0"/>
      <p:bldP spid="306" grpId="0" animBg="1" advAuto="0"/>
      <p:bldP spid="307" grpId="0" animBg="1" advAuto="0"/>
      <p:bldP spid="318" grpId="0" animBg="1" advAuto="0"/>
      <p:bldP spid="319" grpId="0" animBg="1" advAuto="0"/>
      <p:bldP spid="323" grpId="0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xq2plane-xA-EI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3" y="2194942"/>
            <a:ext cx="4165597" cy="2956021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612" y="5303228"/>
            <a:ext cx="484913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</a:rPr>
              <a:t>DGLAP:</a:t>
            </a:r>
            <a:r>
              <a:rPr lang="en-US" sz="1400" dirty="0"/>
              <a:t> </a:t>
            </a:r>
            <a:endParaRPr lang="en-US" sz="1400" dirty="0" smtClean="0"/>
          </a:p>
          <a:p>
            <a:r>
              <a:rPr lang="en-US" sz="1400" dirty="0" smtClean="0"/>
              <a:t>predicts </a:t>
            </a:r>
            <a:r>
              <a:rPr lang="en-US" sz="1400" dirty="0"/>
              <a:t>Q</a:t>
            </a:r>
            <a:r>
              <a:rPr lang="en-US" sz="1400" baseline="30000" dirty="0"/>
              <a:t>2 </a:t>
            </a:r>
            <a:r>
              <a:rPr lang="en-US" sz="1400" dirty="0"/>
              <a:t>but </a:t>
            </a:r>
            <a:r>
              <a:rPr lang="en-US" sz="1400" dirty="0">
                <a:solidFill>
                  <a:srgbClr val="3366FF"/>
                </a:solidFill>
              </a:rPr>
              <a:t>not</a:t>
            </a:r>
            <a:r>
              <a:rPr lang="en-US" sz="1400" dirty="0"/>
              <a:t> A-dependence and x-dependence</a:t>
            </a:r>
          </a:p>
          <a:p>
            <a:r>
              <a:rPr lang="en-US" sz="1400" dirty="0">
                <a:solidFill>
                  <a:srgbClr val="0000FF"/>
                </a:solidFill>
              </a:rPr>
              <a:t>Saturation models: </a:t>
            </a:r>
            <a:endParaRPr lang="en-US" sz="1400" dirty="0" smtClean="0">
              <a:solidFill>
                <a:srgbClr val="0000FF"/>
              </a:solidFill>
            </a:endParaRPr>
          </a:p>
          <a:p>
            <a:r>
              <a:rPr lang="en-US" sz="1400" dirty="0" smtClean="0"/>
              <a:t>predict </a:t>
            </a:r>
            <a:r>
              <a:rPr lang="en-US" sz="1400" dirty="0"/>
              <a:t>A-dependence and x-dependence </a:t>
            </a:r>
            <a:r>
              <a:rPr lang="en-US" sz="1400" dirty="0" smtClean="0"/>
              <a:t>but </a:t>
            </a:r>
            <a:r>
              <a:rPr lang="en-US" sz="1400" dirty="0">
                <a:solidFill>
                  <a:srgbClr val="3366FF"/>
                </a:solidFill>
              </a:rPr>
              <a:t>not</a:t>
            </a:r>
            <a:r>
              <a:rPr lang="en-US" sz="1400" dirty="0"/>
              <a:t> Q</a:t>
            </a:r>
            <a:r>
              <a:rPr lang="en-US" sz="1400" baseline="30000" dirty="0"/>
              <a:t>2</a:t>
            </a:r>
          </a:p>
          <a:p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sz="1400" dirty="0" smtClean="0">
                <a:solidFill>
                  <a:srgbClr val="0000FF"/>
                </a:solidFill>
              </a:rPr>
              <a:t>Need: </a:t>
            </a:r>
            <a:r>
              <a:rPr lang="en-US" sz="1400" dirty="0" smtClean="0"/>
              <a:t>large </a:t>
            </a:r>
            <a:r>
              <a:rPr lang="en-US" sz="1400" dirty="0"/>
              <a:t>Q</a:t>
            </a:r>
            <a:r>
              <a:rPr lang="en-US" sz="1400" baseline="30000" dirty="0"/>
              <a:t>2</a:t>
            </a:r>
            <a:r>
              <a:rPr lang="en-US" sz="1400" dirty="0"/>
              <a:t> lever-arm for fixed x, A-scan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Nuclear PDFs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5312" y="2104929"/>
            <a:ext cx="3270680" cy="2639634"/>
            <a:chOff x="5868024" y="2811848"/>
            <a:chExt cx="3270680" cy="2639634"/>
          </a:xfrm>
        </p:grpSpPr>
        <p:pic>
          <p:nvPicPr>
            <p:cNvPr id="28" name="npdf.pdf"/>
            <p:cNvPicPr>
              <a:picLocks noChangeAspect="1"/>
            </p:cNvPicPr>
            <p:nvPr/>
          </p:nvPicPr>
          <p:blipFill>
            <a:blip r:embed="rId3">
              <a:extLst/>
            </a:blip>
            <a:srcRect/>
            <a:stretch>
              <a:fillRect/>
            </a:stretch>
          </p:blipFill>
          <p:spPr>
            <a:xfrm>
              <a:off x="5868024" y="3006525"/>
              <a:ext cx="3270680" cy="2444957"/>
            </a:xfrm>
            <a:prstGeom prst="rect">
              <a:avLst/>
            </a:prstGeom>
            <a:ln w="12700"/>
          </p:spPr>
        </p:pic>
        <p:sp>
          <p:nvSpPr>
            <p:cNvPr id="29" name="Shape 211"/>
            <p:cNvSpPr/>
            <p:nvPr/>
          </p:nvSpPr>
          <p:spPr>
            <a:xfrm>
              <a:off x="6683873" y="2811848"/>
              <a:ext cx="2228115" cy="33855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defTabSz="914400">
                <a:defRPr sz="2200">
                  <a:solidFill>
                    <a:srgbClr val="021EAA"/>
                  </a:solidFill>
                  <a:latin typeface="+mn-lt"/>
                  <a:ea typeface="+mn-ea"/>
                  <a:cs typeface="+mn-cs"/>
                  <a:sym typeface="Arial"/>
                </a:defRPr>
              </a:pPr>
              <a:r>
                <a:rPr sz="1600" b="1" dirty="0" smtClean="0"/>
                <a:t>Ratio</a:t>
              </a:r>
              <a:r>
                <a:rPr lang="en-US" sz="1600" b="1" dirty="0" smtClean="0"/>
                <a:t>:</a:t>
              </a:r>
              <a:r>
                <a:rPr sz="1600" b="1" dirty="0" smtClean="0"/>
                <a:t> </a:t>
              </a:r>
              <a:r>
                <a:rPr lang="en-US" sz="1600" b="1" dirty="0" smtClean="0"/>
                <a:t>F</a:t>
              </a:r>
              <a:r>
                <a:rPr lang="en-US" sz="1600" b="1" baseline="-25000" dirty="0" smtClean="0"/>
                <a:t>2</a:t>
              </a:r>
              <a:r>
                <a:rPr sz="1600" b="1" dirty="0" smtClean="0"/>
                <a:t>(</a:t>
              </a:r>
              <a:r>
                <a:rPr sz="1600" b="1" dirty="0"/>
                <a:t>x,Q</a:t>
              </a:r>
              <a:r>
                <a:rPr sz="1600" b="1" baseline="30363" dirty="0"/>
                <a:t>2</a:t>
              </a:r>
              <a:r>
                <a:rPr sz="1600" b="1" dirty="0"/>
                <a:t>)</a:t>
              </a:r>
              <a:r>
                <a:rPr sz="1600" b="1" baseline="-21545" dirty="0"/>
                <a:t>Pb</a:t>
              </a:r>
              <a:r>
                <a:rPr sz="1600" b="1" dirty="0" smtClean="0"/>
                <a:t>/</a:t>
              </a:r>
              <a:r>
                <a:rPr lang="en-US" sz="1600" b="1" dirty="0" smtClean="0"/>
                <a:t>F</a:t>
              </a:r>
              <a:r>
                <a:rPr lang="en-US" sz="1600" b="1" baseline="-25000" dirty="0" smtClean="0"/>
                <a:t>2</a:t>
              </a:r>
              <a:r>
                <a:rPr sz="1600" b="1" dirty="0" smtClean="0"/>
                <a:t>(</a:t>
              </a:r>
              <a:r>
                <a:rPr sz="1600" b="1" dirty="0"/>
                <a:t>x,Q</a:t>
              </a:r>
              <a:r>
                <a:rPr sz="1600" b="1" baseline="30363" dirty="0"/>
                <a:t>2</a:t>
              </a:r>
              <a:r>
                <a:rPr sz="1600" b="1" dirty="0"/>
                <a:t>)</a:t>
              </a:r>
              <a:r>
                <a:rPr sz="1600" b="1" baseline="-21545" dirty="0"/>
                <a:t>p</a:t>
              </a:r>
              <a:r>
                <a:rPr sz="1600" b="1" dirty="0"/>
                <a:t> 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868024" y="3746500"/>
              <a:ext cx="304176" cy="673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198"/>
          <p:cNvGrpSpPr/>
          <p:nvPr/>
        </p:nvGrpSpPr>
        <p:grpSpPr>
          <a:xfrm>
            <a:off x="946150" y="673622"/>
            <a:ext cx="8159750" cy="1298152"/>
            <a:chOff x="0" y="-675850"/>
            <a:chExt cx="8159750" cy="1298151"/>
          </a:xfrm>
        </p:grpSpPr>
        <p:pic>
          <p:nvPicPr>
            <p:cNvPr id="33" name="droppedImage.pdf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6510216" cy="622301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34" name="Shape 194"/>
            <p:cNvSpPr/>
            <p:nvPr/>
          </p:nvSpPr>
          <p:spPr>
            <a:xfrm>
              <a:off x="3984751" y="-570021"/>
              <a:ext cx="2015999" cy="3608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marL="40639" marR="40639" defTabSz="914400">
                <a:buClr>
                  <a:srgbClr val="008F00"/>
                </a:buClr>
                <a:buFont typeface="Arial"/>
                <a:defRPr sz="1800" b="1">
                  <a:solidFill>
                    <a:srgbClr val="0433FF"/>
                  </a:solidFill>
                  <a:uFill>
                    <a:solidFill>
                      <a:srgbClr val="0433FF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rPr dirty="0"/>
                <a:t>quark+anti-quark</a:t>
              </a:r>
            </a:p>
          </p:txBody>
        </p:sp>
        <p:sp>
          <p:nvSpPr>
            <p:cNvPr id="35" name="Shape 195"/>
            <p:cNvSpPr/>
            <p:nvPr/>
          </p:nvSpPr>
          <p:spPr>
            <a:xfrm>
              <a:off x="6000750" y="-675850"/>
              <a:ext cx="2159000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L="40639" marR="40639" defTabSz="914400">
                <a:buClr>
                  <a:srgbClr val="008F00"/>
                </a:buClr>
                <a:buFont typeface="Arial"/>
                <a:defRPr sz="1800" b="1">
                  <a:solidFill>
                    <a:srgbClr val="FF2600"/>
                  </a:solidFill>
                  <a:uFill>
                    <a:solidFill>
                      <a:srgbClr val="FF26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 algn="ctr">
                <a:defRPr sz="24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sz="1800" b="1" dirty="0" smtClean="0">
                  <a:latin typeface="+mn-lt"/>
                  <a:ea typeface="+mn-ea"/>
                  <a:cs typeface="+mn-cs"/>
                  <a:sym typeface="Arial"/>
                </a:rPr>
                <a:t>gluon</a:t>
              </a: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s </a:t>
              </a:r>
            </a:p>
            <a:p>
              <a:pPr algn="ctr">
                <a:defRPr sz="24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(or tag on F</a:t>
              </a:r>
              <a:r>
                <a:rPr lang="en-US" sz="1800" b="1" baseline="-25000" dirty="0" smtClean="0">
                  <a:latin typeface="+mn-lt"/>
                  <a:ea typeface="+mn-ea"/>
                  <a:cs typeface="+mn-cs"/>
                  <a:sym typeface="Arial"/>
                </a:rPr>
                <a:t>2</a:t>
              </a: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-charm)</a:t>
              </a:r>
              <a:endParaRPr sz="1800" b="1" dirty="0"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36" name="Shape 196"/>
            <p:cNvSpPr/>
            <p:nvPr/>
          </p:nvSpPr>
          <p:spPr>
            <a:xfrm flipV="1">
              <a:off x="4235450" y="-209198"/>
              <a:ext cx="508000" cy="421826"/>
            </a:xfrm>
            <a:prstGeom prst="line">
              <a:avLst/>
            </a:prstGeom>
            <a:noFill/>
            <a:ln w="25400" cap="flat">
              <a:solidFill>
                <a:srgbClr val="0061FF"/>
              </a:solidFill>
              <a:prstDash val="solid"/>
              <a:round/>
              <a:headEnd type="stealth" w="med" len="med"/>
              <a:tail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7" name="Shape 197"/>
            <p:cNvSpPr/>
            <p:nvPr/>
          </p:nvSpPr>
          <p:spPr>
            <a:xfrm flipH="1">
              <a:off x="5899150" y="-19261"/>
              <a:ext cx="723900" cy="231887"/>
            </a:xfrm>
            <a:prstGeom prst="line">
              <a:avLst/>
            </a:prstGeom>
            <a:noFill/>
            <a:ln w="25400" cap="flat">
              <a:solidFill>
                <a:srgbClr val="E32400"/>
              </a:solidFill>
              <a:prstDash val="solid"/>
              <a:round/>
              <a:headEnd type="stealth" w="med" len="med"/>
              <a:tail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8" name="Shape 200"/>
          <p:cNvSpPr/>
          <p:nvPr/>
        </p:nvSpPr>
        <p:spPr>
          <a:xfrm>
            <a:off x="152959" y="756728"/>
            <a:ext cx="447202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40639" marR="40639" defTabSz="914400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Inclusive DIS on </a:t>
            </a:r>
            <a:r>
              <a:rPr dirty="0" smtClean="0"/>
              <a:t>e</a:t>
            </a:r>
            <a:r>
              <a:rPr lang="en-US" dirty="0" smtClean="0"/>
              <a:t>+</a:t>
            </a:r>
            <a:r>
              <a:rPr dirty="0" smtClean="0"/>
              <a:t>A </a:t>
            </a:r>
            <a:r>
              <a:rPr dirty="0"/>
              <a:t>analog </a:t>
            </a:r>
            <a:r>
              <a:rPr lang="en-US" dirty="0" smtClean="0"/>
              <a:t>to </a:t>
            </a:r>
            <a:r>
              <a:rPr dirty="0" smtClean="0"/>
              <a:t>e</a:t>
            </a:r>
            <a:r>
              <a:rPr lang="en-US" dirty="0" smtClean="0"/>
              <a:t>+</a:t>
            </a:r>
            <a:r>
              <a:rPr dirty="0" smtClean="0"/>
              <a:t>p</a:t>
            </a:r>
            <a:r>
              <a:rPr dirty="0"/>
              <a:t>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300" y="4714612"/>
            <a:ext cx="4303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Theory/models have to be able to describe the structure functions and their </a:t>
            </a:r>
            <a:r>
              <a:rPr lang="en-US" b="1" dirty="0" smtClean="0"/>
              <a:t>evolution</a:t>
            </a:r>
            <a:endParaRPr lang="en-US" b="1" dirty="0"/>
          </a:p>
        </p:txBody>
      </p:sp>
      <p:sp>
        <p:nvSpPr>
          <p:cNvPr id="39" name="Shape 203"/>
          <p:cNvSpPr/>
          <p:nvPr/>
        </p:nvSpPr>
        <p:spPr>
          <a:xfrm>
            <a:off x="4737100" y="5008982"/>
            <a:ext cx="4368800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40639" marR="40639" algn="ctr" defTabSz="914400"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sz="2000" dirty="0" smtClean="0">
                <a:solidFill>
                  <a:srgbClr val="FF0000"/>
                </a:solidFill>
              </a:rPr>
              <a:t>Aim at </a:t>
            </a:r>
            <a:r>
              <a:rPr sz="2000" dirty="0" smtClean="0">
                <a:solidFill>
                  <a:srgbClr val="FF0000"/>
                </a:solidFill>
              </a:rPr>
              <a:t>extending </a:t>
            </a:r>
            <a:r>
              <a:rPr sz="2000" dirty="0">
                <a:solidFill>
                  <a:srgbClr val="FF0000"/>
                </a:solidFill>
              </a:rPr>
              <a:t>our knowledge on structure functions into the realm where gluon saturation effects emerge </a:t>
            </a:r>
            <a:r>
              <a:rPr sz="2000" dirty="0">
                <a:solidFill>
                  <a:srgbClr val="FF0000"/>
                </a:solidFill>
                <a:latin typeface="Symbol"/>
                <a:ea typeface="Symbol"/>
                <a:cs typeface="Symbol"/>
                <a:sym typeface="Symbol"/>
              </a:rPr>
              <a:t>⇒</a:t>
            </a:r>
            <a:r>
              <a:rPr sz="2000" dirty="0">
                <a:solidFill>
                  <a:srgbClr val="FF0000"/>
                </a:solidFill>
              </a:rPr>
              <a:t> different evolution</a:t>
            </a:r>
          </a:p>
        </p:txBody>
      </p:sp>
    </p:spTree>
    <p:extLst>
      <p:ext uri="{BB962C8B-B14F-4D97-AF65-F5344CB8AC3E}">
        <p14:creationId xmlns:p14="http://schemas.microsoft.com/office/powerpoint/2010/main" val="7595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304072" y="1248582"/>
            <a:ext cx="8152825" cy="37806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DejaVu Sans" charset="0"/>
              </a:rPr>
              <a:t>Introduction to Physics goals at an Electron-Ion collider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>
                <a:solidFill>
                  <a:srgbClr val="0000FF"/>
                </a:solidFill>
                <a:ea typeface="DejaVu Sans" charset="0"/>
                <a:cs typeface="DejaVu Sans" charset="0"/>
              </a:rPr>
              <a:t>EIC machine designs </a:t>
            </a:r>
            <a:endParaRPr lang="en-GB" sz="2400" b="1" dirty="0" smtClean="0">
              <a:solidFill>
                <a:srgbClr val="0000FF"/>
              </a:solidFill>
              <a:ea typeface="DejaVu Sans" charset="0"/>
              <a:cs typeface="DejaVu Sans" charset="0"/>
            </a:endParaRP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DejaVu Sans" charset="0"/>
              </a:rPr>
              <a:t>Spin physics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DejaVu Sans" charset="0"/>
              </a:rPr>
              <a:t>3D imaging (GPDs &amp; TMDs)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Comic Sans MS"/>
              </a:rPr>
              <a:t>Physics with Nuclei (imaging, structure, saturation)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DejaVu Sans" charset="0"/>
              </a:rPr>
              <a:t>Physics driven detector requirements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DejaVu Sans" charset="0"/>
              </a:rPr>
              <a:t>The EIC Users’ Group </a:t>
            </a:r>
            <a:endParaRPr lang="en-GB" sz="2400" b="1" dirty="0" smtClean="0">
              <a:solidFill>
                <a:srgbClr val="0000FF"/>
              </a:solidFill>
              <a:ea typeface="DejaVu Sans" charset="0"/>
              <a:cs typeface="Comic Sans MS"/>
            </a:endParaRP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sz="2400" b="1" dirty="0" smtClean="0">
                <a:solidFill>
                  <a:srgbClr val="0000FF"/>
                </a:solidFill>
                <a:ea typeface="DejaVu Sans" charset="0"/>
                <a:cs typeface="Comic Sans MS"/>
              </a:rPr>
              <a:t>Summary 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June, 2017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of the talk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DIS2017 - April,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Reduced Cross Section &amp; F</a:t>
            </a:r>
            <a:r>
              <a:rPr lang="en-US" sz="2900" b="1" baseline="-25000" dirty="0">
                <a:solidFill>
                  <a:srgbClr val="FF0000"/>
                </a:solidFill>
                <a:latin typeface="+mj-lt"/>
              </a:rPr>
              <a:t>L</a:t>
            </a:r>
            <a:r>
              <a:rPr lang="en-US" sz="2900" b="1" baseline="-250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3538" y="4217628"/>
            <a:ext cx="4254499" cy="646331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Large expected impact on current theory uncertainty, especially at low-x and low-Q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pic>
        <p:nvPicPr>
          <p:cNvPr id="2" name="Picture 1" descr="plot_RedCrossSec_fixedQ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50" y="1136501"/>
            <a:ext cx="6184900" cy="2995622"/>
          </a:xfrm>
          <a:prstGeom prst="rect">
            <a:avLst/>
          </a:prstGeom>
        </p:spPr>
      </p:pic>
      <p:pic>
        <p:nvPicPr>
          <p:cNvPr id="19" name="Picture 18" descr="desy04-156.fig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650" y="1003002"/>
            <a:ext cx="1557120" cy="1088030"/>
          </a:xfrm>
          <a:prstGeom prst="rect">
            <a:avLst/>
          </a:prstGeom>
        </p:spPr>
      </p:pic>
      <p:pic>
        <p:nvPicPr>
          <p:cNvPr id="7" name="Picture 6" descr="plot_RedCrossSecMinLogCombo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371" y="1155504"/>
            <a:ext cx="6622541" cy="3372477"/>
          </a:xfrm>
          <a:prstGeom prst="rect">
            <a:avLst/>
          </a:prstGeom>
        </p:spPr>
      </p:pic>
      <p:sp>
        <p:nvSpPr>
          <p:cNvPr id="20" name="Shape 242"/>
          <p:cNvSpPr/>
          <p:nvPr/>
        </p:nvSpPr>
        <p:spPr>
          <a:xfrm>
            <a:off x="6280150" y="2116432"/>
            <a:ext cx="2808070" cy="1384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defTabSz="914400">
              <a:defRPr sz="2200">
                <a:solidFill>
                  <a:srgbClr val="021EAA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lang="en-US" sz="1800" b="1" dirty="0" smtClean="0">
                <a:solidFill>
                  <a:srgbClr val="FF0000"/>
                </a:solidFill>
              </a:rPr>
              <a:t>Charm production: </a:t>
            </a:r>
          </a:p>
          <a:p>
            <a:r>
              <a:rPr lang="en-US" sz="1800" dirty="0" smtClean="0">
                <a:solidFill>
                  <a:srgbClr val="FF0000"/>
                </a:solidFill>
              </a:rPr>
              <a:t>Novel probe!</a:t>
            </a:r>
          </a:p>
          <a:p>
            <a:r>
              <a:rPr sz="1800" dirty="0" smtClean="0"/>
              <a:t>Direct </a:t>
            </a:r>
            <a:r>
              <a:rPr sz="1800" dirty="0"/>
              <a:t>access to gluons at medium to high </a:t>
            </a:r>
            <a:r>
              <a:rPr sz="1800" i="1" dirty="0"/>
              <a:t>x</a:t>
            </a:r>
            <a:r>
              <a:rPr sz="1800" dirty="0"/>
              <a:t> by tagging </a:t>
            </a:r>
            <a:r>
              <a:rPr sz="1800" b="1" dirty="0">
                <a:solidFill>
                  <a:srgbClr val="FF0000"/>
                </a:solidFill>
              </a:rPr>
              <a:t>photon-gluon </a:t>
            </a:r>
            <a:r>
              <a:rPr sz="1800" b="1" dirty="0" smtClean="0">
                <a:solidFill>
                  <a:srgbClr val="FF0000"/>
                </a:solidFill>
              </a:rPr>
              <a:t>fusion</a:t>
            </a:r>
            <a:endParaRPr sz="1800" b="1" dirty="0">
              <a:solidFill>
                <a:srgbClr val="FF0000"/>
              </a:solidFill>
            </a:endParaRPr>
          </a:p>
        </p:txBody>
      </p:sp>
      <p:pic>
        <p:nvPicPr>
          <p:cNvPr id="9" name="Picture 8" descr="FL_Combo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70" y="1552434"/>
            <a:ext cx="7596323" cy="37020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908713" y="5203481"/>
            <a:ext cx="3307937" cy="369332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Precision measurement of F</a:t>
            </a:r>
            <a:r>
              <a:rPr lang="en-US" b="1" baseline="-25000" dirty="0" smtClean="0">
                <a:solidFill>
                  <a:srgbClr val="FF0000"/>
                </a:solidFill>
              </a:rPr>
              <a:t>L</a:t>
            </a:r>
            <a:endParaRPr lang="en-US" b="1" baseline="-25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9800" y="749002"/>
            <a:ext cx="1389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Inclusive DIS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06800" y="747774"/>
            <a:ext cx="2539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Q</a:t>
            </a:r>
            <a:r>
              <a:rPr lang="en-US" b="1" dirty="0" smtClean="0">
                <a:solidFill>
                  <a:srgbClr val="0000FF"/>
                </a:solidFill>
              </a:rPr>
              <a:t>uark charm production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9239" y="1155504"/>
            <a:ext cx="15236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Inclusive DIS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57800" y="1155504"/>
            <a:ext cx="2801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</a:rPr>
              <a:t>Quark charm </a:t>
            </a:r>
            <a:r>
              <a:rPr lang="en-US" sz="2000" b="1" dirty="0" smtClean="0">
                <a:solidFill>
                  <a:srgbClr val="0000FF"/>
                </a:solidFill>
              </a:rPr>
              <a:t>production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600" y="5969000"/>
            <a:ext cx="596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All measurement dominated by systematics for Q</a:t>
            </a:r>
            <a:r>
              <a:rPr lang="en-US" b="1" baseline="30000" dirty="0" smtClean="0">
                <a:solidFill>
                  <a:srgbClr val="0000FF"/>
                </a:solidFill>
              </a:rPr>
              <a:t>2</a:t>
            </a:r>
            <a:r>
              <a:rPr lang="en-US" b="1" dirty="0" smtClean="0">
                <a:solidFill>
                  <a:srgbClr val="0000FF"/>
                </a:solidFill>
              </a:rPr>
              <a:t>&lt;~80 GeV</a:t>
            </a:r>
            <a:r>
              <a:rPr lang="en-US" b="1" baseline="30000" dirty="0" smtClean="0">
                <a:solidFill>
                  <a:srgbClr val="0000FF"/>
                </a:solidFill>
              </a:rPr>
              <a:t>2</a:t>
            </a:r>
            <a:endParaRPr lang="en-US" b="1" baseline="30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874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0" grpId="0" animBg="1"/>
      <p:bldP spid="22" grpId="0" animBg="1"/>
      <p:bldP spid="10" grpId="0"/>
      <p:bldP spid="23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Nuclear PDFs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19" name="Picture 18" descr="plot_HighEnergy_Q10GeV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92"/>
          <a:stretch/>
        </p:blipFill>
        <p:spPr>
          <a:xfrm>
            <a:off x="0" y="984721"/>
            <a:ext cx="4521200" cy="3599388"/>
          </a:xfrm>
          <a:prstGeom prst="rect">
            <a:avLst/>
          </a:prstGeom>
        </p:spPr>
      </p:pic>
      <p:pic>
        <p:nvPicPr>
          <p:cNvPr id="20" name="Picture 19" descr="plot_LowEnergy_Q10GeV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82"/>
          <a:stretch/>
        </p:blipFill>
        <p:spPr>
          <a:xfrm>
            <a:off x="4508500" y="938916"/>
            <a:ext cx="4570046" cy="3666172"/>
          </a:xfrm>
          <a:prstGeom prst="rect">
            <a:avLst/>
          </a:prstGeom>
        </p:spPr>
      </p:pic>
      <p:sp>
        <p:nvSpPr>
          <p:cNvPr id="22" name="Shape 248"/>
          <p:cNvSpPr/>
          <p:nvPr/>
        </p:nvSpPr>
        <p:spPr>
          <a:xfrm>
            <a:off x="394553" y="4183239"/>
            <a:ext cx="8292247" cy="11285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268653" marR="41275" indent="-268653" defTabSz="914400">
              <a:spcBef>
                <a:spcPts val="400"/>
              </a:spcBef>
              <a:buClr>
                <a:srgbClr val="FF2600"/>
              </a:buClr>
              <a:buSzPct val="175000"/>
              <a:buChar char="•"/>
              <a:defRPr sz="2200">
                <a:solidFill>
                  <a:srgbClr val="021EAA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  <a:lvl2pPr marL="586153" marR="41275" indent="-268653" defTabSz="914400">
              <a:spcBef>
                <a:spcPts val="400"/>
              </a:spcBef>
              <a:buClr>
                <a:srgbClr val="011993"/>
              </a:buClr>
              <a:buSzPct val="104999"/>
              <a:buFont typeface="Lucida Grande"/>
              <a:buChar char="‣"/>
              <a:defRPr sz="2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2pPr>
          </a:lstStyle>
          <a:p>
            <a:pPr lvl="1">
              <a:buFont typeface="Wingdings" charset="2"/>
              <a:buChar char="Ø"/>
            </a:pPr>
            <a:r>
              <a:rPr lang="en-US" b="1" dirty="0" smtClean="0">
                <a:solidFill>
                  <a:srgbClr val="FF0000"/>
                </a:solidFill>
              </a:rPr>
              <a:t>Higher </a:t>
            </a:r>
            <a:r>
              <a:rPr lang="en-US" b="1" dirty="0" err="1" smtClean="0">
                <a:solidFill>
                  <a:srgbClr val="FF0000"/>
                </a:solidFill>
              </a:rPr>
              <a:t>c.o.m</a:t>
            </a:r>
            <a:r>
              <a:rPr lang="en-US" b="1" dirty="0" smtClean="0">
                <a:solidFill>
                  <a:srgbClr val="FF0000"/>
                </a:solidFill>
              </a:rPr>
              <a:t>. energy constrains gluons at mid- and low-x</a:t>
            </a:r>
          </a:p>
          <a:p>
            <a:pPr lvl="1">
              <a:buFont typeface="Wingdings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Fitting the charm pseudo-data has a dramatic effect at high-</a:t>
            </a:r>
            <a:r>
              <a:rPr lang="en-US" b="1" dirty="0" smtClean="0">
                <a:solidFill>
                  <a:srgbClr val="FF0000"/>
                </a:solidFill>
              </a:rPr>
              <a:t>x</a:t>
            </a:r>
          </a:p>
          <a:p>
            <a:pPr lvl="1">
              <a:buFont typeface="Wingdings" charset="2"/>
              <a:buChar char="Ø"/>
            </a:pPr>
            <a:r>
              <a:rPr lang="en-US" b="1" dirty="0" smtClean="0">
                <a:solidFill>
                  <a:srgbClr val="FF0000"/>
                </a:solidFill>
              </a:rPr>
              <a:t>We can constrain sea quarks too! </a:t>
            </a:r>
            <a:r>
              <a:rPr lang="en-US" b="1" dirty="0" smtClean="0"/>
              <a:t>(see backup slide 36)</a:t>
            </a:r>
          </a:p>
        </p:txBody>
      </p:sp>
      <p:sp>
        <p:nvSpPr>
          <p:cNvPr id="23" name="Oval 22"/>
          <p:cNvSpPr/>
          <p:nvPr/>
        </p:nvSpPr>
        <p:spPr>
          <a:xfrm>
            <a:off x="3721100" y="1117600"/>
            <a:ext cx="698500" cy="304800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265491" y="5366311"/>
            <a:ext cx="8621345" cy="954107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cs typeface="Comic Sans MS"/>
              </a:rPr>
              <a:t>Not only for nuclei! </a:t>
            </a:r>
          </a:p>
          <a:p>
            <a:r>
              <a:rPr lang="en-US" dirty="0" smtClean="0">
                <a:solidFill>
                  <a:srgbClr val="0000FF"/>
                </a:solidFill>
                <a:cs typeface="Comic Sans MS"/>
              </a:rPr>
              <a:t>Comparab</a:t>
            </a:r>
            <a:r>
              <a:rPr lang="en-US" dirty="0">
                <a:solidFill>
                  <a:srgbClr val="0000FF"/>
                </a:solidFill>
                <a:cs typeface="Comic Sans MS"/>
              </a:rPr>
              <a:t>l</a:t>
            </a:r>
            <a:r>
              <a:rPr lang="en-US" dirty="0" smtClean="0">
                <a:solidFill>
                  <a:srgbClr val="0000FF"/>
                </a:solidFill>
                <a:cs typeface="Comic Sans MS"/>
              </a:rPr>
              <a:t>e precision for proton Structure Functions in </a:t>
            </a:r>
            <a:r>
              <a:rPr lang="en-US" dirty="0" err="1" smtClean="0">
                <a:solidFill>
                  <a:srgbClr val="0000FF"/>
                </a:solidFill>
                <a:cs typeface="Comic Sans MS"/>
              </a:rPr>
              <a:t>e+p</a:t>
            </a:r>
            <a:r>
              <a:rPr lang="en-US" dirty="0" smtClean="0">
                <a:solidFill>
                  <a:srgbClr val="0000FF"/>
                </a:solidFill>
                <a:cs typeface="Comic Sans MS"/>
              </a:rPr>
              <a:t> scattering, to even higher Q</a:t>
            </a:r>
            <a:r>
              <a:rPr lang="en-US" baseline="30000" dirty="0" smtClean="0">
                <a:solidFill>
                  <a:srgbClr val="0000FF"/>
                </a:solidFill>
                <a:cs typeface="Comic Sans MS"/>
              </a:rPr>
              <a:t>2</a:t>
            </a:r>
            <a:r>
              <a:rPr lang="en-US" dirty="0" smtClean="0">
                <a:solidFill>
                  <a:srgbClr val="0000FF"/>
                </a:solidFill>
                <a:cs typeface="Comic Sans MS"/>
              </a:rPr>
              <a:t> at high x</a:t>
            </a:r>
            <a:r>
              <a:rPr lang="en-US" dirty="0">
                <a:solidFill>
                  <a:srgbClr val="322F31"/>
                </a:solidFill>
                <a:cs typeface="Comic Sans MS"/>
              </a:rPr>
              <a:t> </a:t>
            </a:r>
            <a:r>
              <a:rPr lang="en-US" dirty="0" smtClean="0">
                <a:solidFill>
                  <a:srgbClr val="322F31"/>
                </a:solidFill>
                <a:cs typeface="Comic Sans MS"/>
                <a:sym typeface="Wingdings"/>
              </a:rPr>
              <a:t> </a:t>
            </a:r>
            <a:r>
              <a:rPr lang="en-US" dirty="0">
                <a:solidFill>
                  <a:srgbClr val="322F31"/>
                </a:solidFill>
                <a:cs typeface="Comic Sans MS"/>
                <a:sym typeface="Wingdings"/>
              </a:rPr>
              <a:t>B</a:t>
            </a:r>
            <a:r>
              <a:rPr lang="en-US" dirty="0" smtClean="0">
                <a:solidFill>
                  <a:srgbClr val="322F31"/>
                </a:solidFill>
                <a:cs typeface="Comic Sans MS"/>
                <a:sym typeface="Wingdings"/>
              </a:rPr>
              <a:t>eyond what HERA achieved: </a:t>
            </a:r>
            <a:r>
              <a:rPr lang="en-US" dirty="0" smtClean="0">
                <a:solidFill>
                  <a:srgbClr val="0000FF"/>
                </a:solidFill>
                <a:cs typeface="Comic Sans MS"/>
                <a:sym typeface="Wingdings"/>
              </a:rPr>
              <a:t>precise measurement of proton F</a:t>
            </a:r>
            <a:r>
              <a:rPr lang="en-US" baseline="-25000" dirty="0" smtClean="0">
                <a:solidFill>
                  <a:srgbClr val="0000FF"/>
                </a:solidFill>
                <a:cs typeface="Comic Sans MS"/>
                <a:sym typeface="Wingdings"/>
              </a:rPr>
              <a:t>L </a:t>
            </a:r>
            <a:r>
              <a:rPr lang="en-US" dirty="0" smtClean="0">
                <a:solidFill>
                  <a:srgbClr val="0000FF"/>
                </a:solidFill>
                <a:cs typeface="Comic Sans MS"/>
              </a:rPr>
              <a:t>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73200" y="608269"/>
            <a:ext cx="6215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Fits to the EIC simulated data (</a:t>
            </a:r>
            <a:r>
              <a:rPr lang="en-US" sz="2400" b="1" dirty="0">
                <a:solidFill>
                  <a:srgbClr val="0000FF"/>
                </a:solidFill>
              </a:rPr>
              <a:t>including charm</a:t>
            </a:r>
            <a:r>
              <a:rPr lang="en-US" sz="2400" b="1" dirty="0" smtClean="0">
                <a:solidFill>
                  <a:srgbClr val="0000FF"/>
                </a:solidFill>
              </a:rPr>
              <a:t>)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23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7752-9400-D147-BCB7-CC31313D714A}" type="slidenum">
              <a:rPr lang="en-US"/>
              <a:pPr/>
              <a:t>22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020302" y="2074990"/>
            <a:ext cx="4203236" cy="1916539"/>
            <a:chOff x="4940764" y="1009505"/>
            <a:chExt cx="4203236" cy="1916539"/>
          </a:xfrm>
        </p:grpSpPr>
        <p:graphicFrame>
          <p:nvGraphicFramePr>
            <p:cNvPr id="36" name="Object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99542841"/>
                </p:ext>
              </p:extLst>
            </p:nvPr>
          </p:nvGraphicFramePr>
          <p:xfrm>
            <a:off x="6210236" y="1009505"/>
            <a:ext cx="1536700" cy="596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8967" name="Equation" r:id="rId3" imgW="1536700" imgH="596900" progId="Equation.DSMT4">
                    <p:embed/>
                  </p:oleObj>
                </mc:Choice>
                <mc:Fallback>
                  <p:oleObj name="Equation" r:id="rId3" imgW="1536700" imgH="5969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210236" y="1009505"/>
                          <a:ext cx="1536700" cy="596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7" name="Group 11"/>
            <p:cNvGrpSpPr>
              <a:grpSpLocks/>
            </p:cNvGrpSpPr>
            <p:nvPr/>
          </p:nvGrpSpPr>
          <p:grpSpPr bwMode="auto">
            <a:xfrm>
              <a:off x="4940764" y="1335481"/>
              <a:ext cx="3921127" cy="1354138"/>
              <a:chOff x="1183" y="664"/>
              <a:chExt cx="2470" cy="853"/>
            </a:xfrm>
          </p:grpSpPr>
          <p:pic>
            <p:nvPicPr>
              <p:cNvPr id="38" name="Picture 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" y="664"/>
                <a:ext cx="598" cy="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Rectangle 10"/>
              <p:cNvSpPr>
                <a:spLocks/>
              </p:cNvSpPr>
              <p:nvPr/>
            </p:nvSpPr>
            <p:spPr bwMode="auto">
              <a:xfrm>
                <a:off x="1412" y="845"/>
                <a:ext cx="2241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41275" bIns="0"/>
              <a:lstStyle/>
              <a:p>
                <a:pPr marL="41275" algn="ctr">
                  <a:spcBef>
                    <a:spcPts val="450"/>
                  </a:spcBef>
                </a:pP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L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~ (2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m</a:t>
                </a:r>
                <a:r>
                  <a:rPr lang="en-US" baseline="-23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N 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x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)</a:t>
                </a:r>
                <a:r>
                  <a:rPr lang="en-US" baseline="30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-1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&gt; 2 R</a:t>
                </a:r>
                <a:r>
                  <a:rPr lang="en-US" baseline="-23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A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~ A</a:t>
                </a:r>
                <a:r>
                  <a:rPr lang="en-US" baseline="30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1/3</a:t>
                </a:r>
                <a:endParaRPr lang="en-US" sz="2000" baseline="30000" dirty="0">
                  <a:solidFill>
                    <a:schemeClr val="tx1"/>
                  </a:solidFill>
                  <a:ea typeface="ＭＳ Ｐゴシック" charset="0"/>
                  <a:cs typeface="Comic Sans MS Bold"/>
                  <a:sym typeface="Arial" charset="0"/>
                </a:endParaRPr>
              </a:p>
              <a:p>
                <a:pPr marL="41275" algn="ctr">
                  <a:spcBef>
                    <a:spcPts val="45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Probe interacts </a:t>
                </a:r>
                <a:endParaRPr lang="en-US" sz="2000" dirty="0" smtClean="0">
                  <a:solidFill>
                    <a:schemeClr val="tx1"/>
                  </a:solidFill>
                  <a:ea typeface="ＭＳ Ｐゴシック" charset="0"/>
                  <a:cs typeface="Comic Sans MS Bold"/>
                  <a:sym typeface="Arial" charset="0"/>
                </a:endParaRPr>
              </a:p>
              <a:p>
                <a:pPr marL="41275" algn="ctr">
                  <a:spcBef>
                    <a:spcPts val="450"/>
                  </a:spcBef>
                </a:pPr>
                <a:r>
                  <a:rPr lang="en-US" dirty="0" smtClean="0">
                    <a:solidFill>
                      <a:srgbClr val="0000DA"/>
                    </a:solidFill>
                    <a:ea typeface="ＭＳ Ｐゴシック" charset="0"/>
                    <a:cs typeface="Comic Sans MS Bold"/>
                    <a:sym typeface="Times New Roman Bold Italic" charset="0"/>
                  </a:rPr>
                  <a:t>coherently</a:t>
                </a:r>
                <a:r>
                  <a:rPr lang="en-US" dirty="0" smtClean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with all nucleons</a:t>
                </a: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5227543" y="2587490"/>
              <a:ext cx="39164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Gold</a:t>
              </a:r>
              <a:r>
                <a:rPr lang="en-US" sz="1600" dirty="0" smtClean="0"/>
                <a:t>: </a:t>
              </a:r>
              <a:r>
                <a:rPr lang="en-US" sz="1600" dirty="0" smtClean="0">
                  <a:solidFill>
                    <a:srgbClr val="0000FF"/>
                  </a:solidFill>
                </a:rPr>
                <a:t>197 </a:t>
              </a:r>
              <a:r>
                <a:rPr lang="en-US" sz="1600" dirty="0">
                  <a:solidFill>
                    <a:srgbClr val="0000FF"/>
                  </a:solidFill>
                </a:rPr>
                <a:t>times </a:t>
              </a:r>
              <a:r>
                <a:rPr lang="en-US" sz="1600" dirty="0" smtClean="0">
                  <a:solidFill>
                    <a:srgbClr val="0000FF"/>
                  </a:solidFill>
                </a:rPr>
                <a:t>smaller effective</a:t>
              </a:r>
              <a:r>
                <a:rPr lang="en-US" sz="1600" dirty="0" smtClean="0"/>
                <a:t> </a:t>
              </a:r>
              <a:r>
                <a:rPr lang="en-US" sz="1600" i="1" dirty="0" smtClean="0">
                  <a:solidFill>
                    <a:srgbClr val="0000FF"/>
                  </a:solidFill>
                </a:rPr>
                <a:t>x </a:t>
              </a:r>
              <a:r>
                <a:rPr lang="en-US" sz="1600" dirty="0" smtClean="0">
                  <a:solidFill>
                    <a:srgbClr val="0000FF"/>
                  </a:solidFill>
                </a:rPr>
                <a:t>!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54"/>
          <a:stretch/>
        </p:blipFill>
        <p:spPr bwMode="auto">
          <a:xfrm>
            <a:off x="208406" y="700959"/>
            <a:ext cx="4544304" cy="32270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</p:pic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687111" y="2285956"/>
            <a:ext cx="2077451" cy="1012665"/>
            <a:chOff x="1185342" y="3802982"/>
            <a:chExt cx="3777183" cy="1841210"/>
          </a:xfrm>
        </p:grpSpPr>
        <p:sp>
          <p:nvSpPr>
            <p:cNvPr id="26" name="Freeform 25"/>
            <p:cNvSpPr/>
            <p:nvPr/>
          </p:nvSpPr>
          <p:spPr>
            <a:xfrm>
              <a:off x="1226609" y="4106334"/>
              <a:ext cx="3735916" cy="867833"/>
            </a:xfrm>
            <a:custGeom>
              <a:avLst/>
              <a:gdLst>
                <a:gd name="connsiteX0" fmla="*/ 0 w 3735916"/>
                <a:gd name="connsiteY0" fmla="*/ 0 h 867833"/>
                <a:gd name="connsiteX1" fmla="*/ 1079500 w 3735916"/>
                <a:gd name="connsiteY1" fmla="*/ 275166 h 867833"/>
                <a:gd name="connsiteX2" fmla="*/ 1735666 w 3735916"/>
                <a:gd name="connsiteY2" fmla="*/ 433916 h 867833"/>
                <a:gd name="connsiteX3" fmla="*/ 2635250 w 3735916"/>
                <a:gd name="connsiteY3" fmla="*/ 635000 h 867833"/>
                <a:gd name="connsiteX4" fmla="*/ 3735916 w 3735916"/>
                <a:gd name="connsiteY4" fmla="*/ 867833 h 86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5916" h="867833">
                  <a:moveTo>
                    <a:pt x="0" y="0"/>
                  </a:moveTo>
                  <a:lnTo>
                    <a:pt x="1079500" y="275166"/>
                  </a:lnTo>
                  <a:lnTo>
                    <a:pt x="1735666" y="433916"/>
                  </a:lnTo>
                  <a:lnTo>
                    <a:pt x="2635250" y="635000"/>
                  </a:lnTo>
                  <a:lnTo>
                    <a:pt x="3735916" y="867833"/>
                  </a:lnTo>
                </a:path>
              </a:pathLst>
            </a:custGeom>
            <a:ln w="28575" cmpd="sng">
              <a:solidFill>
                <a:srgbClr val="FF0000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17090" y="4698991"/>
              <a:ext cx="3725334" cy="719667"/>
            </a:xfrm>
            <a:custGeom>
              <a:avLst/>
              <a:gdLst>
                <a:gd name="connsiteX0" fmla="*/ 0 w 3725334"/>
                <a:gd name="connsiteY0" fmla="*/ 0 h 719667"/>
                <a:gd name="connsiteX1" fmla="*/ 846667 w 3725334"/>
                <a:gd name="connsiteY1" fmla="*/ 201083 h 719667"/>
                <a:gd name="connsiteX2" fmla="*/ 2074334 w 3725334"/>
                <a:gd name="connsiteY2" fmla="*/ 455083 h 719667"/>
                <a:gd name="connsiteX3" fmla="*/ 3376084 w 3725334"/>
                <a:gd name="connsiteY3" fmla="*/ 677333 h 719667"/>
                <a:gd name="connsiteX4" fmla="*/ 3725334 w 3725334"/>
                <a:gd name="connsiteY4" fmla="*/ 719667 h 71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5334" h="719667">
                  <a:moveTo>
                    <a:pt x="0" y="0"/>
                  </a:moveTo>
                  <a:lnTo>
                    <a:pt x="846667" y="201083"/>
                  </a:lnTo>
                  <a:lnTo>
                    <a:pt x="2074334" y="455083"/>
                  </a:lnTo>
                  <a:lnTo>
                    <a:pt x="3376084" y="677333"/>
                  </a:lnTo>
                  <a:lnTo>
                    <a:pt x="3725334" y="719667"/>
                  </a:lnTo>
                </a:path>
              </a:pathLst>
            </a:custGeom>
            <a:ln w="28575" cmpd="sng">
              <a:solidFill>
                <a:srgbClr val="0000F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185342" y="5048242"/>
              <a:ext cx="3735916" cy="592666"/>
            </a:xfrm>
            <a:custGeom>
              <a:avLst/>
              <a:gdLst>
                <a:gd name="connsiteX0" fmla="*/ 0 w 3735916"/>
                <a:gd name="connsiteY0" fmla="*/ 0 h 592666"/>
                <a:gd name="connsiteX1" fmla="*/ 465666 w 3735916"/>
                <a:gd name="connsiteY1" fmla="*/ 105833 h 592666"/>
                <a:gd name="connsiteX2" fmla="*/ 3069166 w 3735916"/>
                <a:gd name="connsiteY2" fmla="*/ 497416 h 592666"/>
                <a:gd name="connsiteX3" fmla="*/ 3735916 w 3735916"/>
                <a:gd name="connsiteY3" fmla="*/ 592666 h 59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5916" h="592666">
                  <a:moveTo>
                    <a:pt x="0" y="0"/>
                  </a:moveTo>
                  <a:lnTo>
                    <a:pt x="465666" y="105833"/>
                  </a:lnTo>
                  <a:lnTo>
                    <a:pt x="3069166" y="497416"/>
                  </a:lnTo>
                  <a:lnTo>
                    <a:pt x="3735916" y="592666"/>
                  </a:lnTo>
                </a:path>
              </a:pathLst>
            </a:custGeom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graphicFrame>
          <p:nvGraphicFramePr>
            <p:cNvPr id="43" name="Object 4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91383543"/>
                </p:ext>
              </p:extLst>
            </p:nvPr>
          </p:nvGraphicFramePr>
          <p:xfrm>
            <a:off x="1327149" y="3802982"/>
            <a:ext cx="768351" cy="373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8968" name="Equation" r:id="rId7" imgW="444500" imgH="215900" progId="Equation.3">
                    <p:embed/>
                  </p:oleObj>
                </mc:Choice>
                <mc:Fallback>
                  <p:oleObj name="Equation" r:id="rId7" imgW="444500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327149" y="3802982"/>
                          <a:ext cx="768351" cy="37319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4" name="TextBox 43"/>
            <p:cNvSpPr txBox="1"/>
            <p:nvPr/>
          </p:nvSpPr>
          <p:spPr>
            <a:xfrm>
              <a:off x="2833298" y="4684275"/>
              <a:ext cx="664325" cy="503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solidFill>
                    <a:srgbClr val="0000FF"/>
                  </a:solidFill>
                </a:rPr>
                <a:t>Ca</a:t>
              </a:r>
              <a:endParaRPr 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371495" y="5140557"/>
              <a:ext cx="485354" cy="503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p</a:t>
              </a: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4622800" y="3991499"/>
            <a:ext cx="4483100" cy="2554545"/>
          </a:xfrm>
          <a:prstGeom prst="rect">
            <a:avLst/>
          </a:prstGeom>
          <a:noFill/>
          <a:ln w="25400">
            <a:solidFill>
              <a:srgbClr val="0000FF"/>
            </a:solidFill>
          </a:ln>
          <a:effectLst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0"/>
              <a:buChar char="à"/>
            </a:pPr>
            <a:r>
              <a:rPr lang="en-US" sz="2000" dirty="0" smtClean="0"/>
              <a:t>EIC will map </a:t>
            </a:r>
            <a:r>
              <a:rPr lang="en-US" sz="2000" dirty="0"/>
              <a:t>the </a:t>
            </a:r>
            <a:r>
              <a:rPr lang="en-US" sz="2000" dirty="0">
                <a:solidFill>
                  <a:srgbClr val="FF0000"/>
                </a:solidFill>
              </a:rPr>
              <a:t>transition between a non-saturated and saturated regime</a:t>
            </a:r>
            <a:r>
              <a:rPr lang="en-US" sz="2000" dirty="0"/>
              <a:t> with high precision, by making use of a large range of nuclei and spin </a:t>
            </a:r>
            <a:endParaRPr lang="en-US" sz="2000" dirty="0" smtClean="0"/>
          </a:p>
          <a:p>
            <a:pPr marL="342900" indent="-342900">
              <a:buFont typeface="Wingdings" charset="0"/>
              <a:buChar char="à"/>
            </a:pPr>
            <a:r>
              <a:rPr lang="en-US" sz="2000" dirty="0" smtClean="0"/>
              <a:t>With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/>
              <a:t>it's flexible ion source we will be able to measure </a:t>
            </a:r>
            <a:r>
              <a:rPr lang="en-US" sz="2000" dirty="0" smtClean="0"/>
              <a:t>the </a:t>
            </a:r>
            <a:r>
              <a:rPr lang="en-US" sz="2000" dirty="0" smtClean="0">
                <a:solidFill>
                  <a:srgbClr val="FF0000"/>
                </a:solidFill>
              </a:rPr>
              <a:t>A-dependence </a:t>
            </a:r>
            <a:r>
              <a:rPr lang="en-US" sz="2000" dirty="0"/>
              <a:t>of the saturation scale Q</a:t>
            </a:r>
            <a:r>
              <a:rPr lang="en-US" sz="2000" baseline="-25000" dirty="0"/>
              <a:t>s</a:t>
            </a:r>
            <a:r>
              <a:rPr lang="en-US" sz="2000" dirty="0"/>
              <a:t>(x</a:t>
            </a:r>
            <a:r>
              <a:rPr lang="en-US" sz="2000" dirty="0" smtClean="0"/>
              <a:t>) </a:t>
            </a:r>
            <a:endParaRPr lang="en-US" sz="2000" dirty="0" smtClean="0"/>
          </a:p>
          <a:p>
            <a:r>
              <a:rPr lang="en-US" sz="2000" dirty="0">
                <a:solidFill>
                  <a:srgbClr val="0000FF"/>
                </a:solidFill>
                <a:sym typeface="Wingdings"/>
              </a:rPr>
              <a:t>	</a:t>
            </a:r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sz="2000" dirty="0" smtClean="0"/>
              <a:t>a fundamental landmark </a:t>
            </a:r>
            <a:r>
              <a:rPr lang="en-US" sz="2000" dirty="0"/>
              <a:t>of QCD</a:t>
            </a:r>
            <a:endParaRPr lang="en-US" sz="2000" dirty="0" smtClean="0">
              <a:solidFill>
                <a:srgbClr val="322F31"/>
              </a:solidFill>
              <a:latin typeface="Comic Sans MS"/>
              <a:cs typeface="Comic Sans MS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2701" y="3913518"/>
            <a:ext cx="4432299" cy="2554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imes New Roman"/>
                <a:cs typeface="Times New Roman"/>
              </a:rPr>
              <a:t>Complementary measurements at other </a:t>
            </a:r>
            <a:r>
              <a:rPr lang="en-US" sz="1600" b="1" dirty="0">
                <a:latin typeface="Times New Roman"/>
                <a:cs typeface="Times New Roman"/>
              </a:rPr>
              <a:t>f</a:t>
            </a:r>
            <a:r>
              <a:rPr lang="en-US" sz="1600" b="1" dirty="0" smtClean="0">
                <a:latin typeface="Times New Roman"/>
                <a:cs typeface="Times New Roman"/>
              </a:rPr>
              <a:t>acilities.</a:t>
            </a: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Times New Roman"/>
                <a:cs typeface="Times New Roman"/>
              </a:rPr>
              <a:t>LHC, HL-LHC, RHIC: 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Times New Roman"/>
                <a:cs typeface="Times New Roman"/>
              </a:rPr>
              <a:t>study saturation in </a:t>
            </a:r>
            <a:r>
              <a:rPr lang="en-US" sz="1600" b="1" dirty="0" err="1" smtClean="0">
                <a:latin typeface="Times New Roman"/>
                <a:cs typeface="Times New Roman"/>
              </a:rPr>
              <a:t>pA</a:t>
            </a:r>
            <a:r>
              <a:rPr lang="en-US" sz="1600" b="1" dirty="0" smtClean="0">
                <a:latin typeface="Times New Roman"/>
                <a:cs typeface="Times New Roman"/>
              </a:rPr>
              <a:t> collisions: UPC, di-hadron correlations, open charm at forward </a:t>
            </a:r>
            <a:r>
              <a:rPr lang="en-US" sz="1600" b="1" dirty="0" err="1" smtClean="0">
                <a:latin typeface="Times New Roman"/>
                <a:cs typeface="Times New Roman"/>
              </a:rPr>
              <a:t>rapidities</a:t>
            </a:r>
            <a:r>
              <a:rPr lang="en-US" sz="1600" b="1" dirty="0" smtClean="0">
                <a:latin typeface="Times New Roman"/>
                <a:cs typeface="Times New Roman"/>
              </a:rPr>
              <a:t> (lower x) </a:t>
            </a:r>
            <a:endParaRPr lang="en-US" sz="1600" b="1" dirty="0" smtClean="0">
              <a:latin typeface="Times New Roman"/>
              <a:cs typeface="Times New Roman"/>
            </a:endParaRPr>
          </a:p>
          <a:p>
            <a:pPr lvl="1"/>
            <a:r>
              <a:rPr lang="en-US" sz="1600" b="1" dirty="0">
                <a:latin typeface="Times New Roman"/>
                <a:cs typeface="Times New Roman"/>
                <a:sym typeface="Wingdings"/>
              </a:rPr>
              <a:t>	</a:t>
            </a:r>
            <a:r>
              <a:rPr lang="en-US" sz="1600" b="1" dirty="0" smtClean="0">
                <a:latin typeface="Times New Roman"/>
                <a:cs typeface="Times New Roman"/>
                <a:sym typeface="Wingdings"/>
              </a:rPr>
              <a:t> </a:t>
            </a:r>
            <a:r>
              <a:rPr lang="en-US" sz="1600" b="1" dirty="0" smtClean="0">
                <a:latin typeface="Times New Roman"/>
                <a:cs typeface="Times New Roman"/>
                <a:sym typeface="Wingdings"/>
              </a:rPr>
              <a:t>universality</a:t>
            </a:r>
            <a:r>
              <a:rPr lang="en-US" sz="1600" b="1" dirty="0" smtClean="0">
                <a:latin typeface="Times New Roman"/>
                <a:cs typeface="Times New Roman"/>
              </a:rPr>
              <a:t> 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Times New Roman"/>
                <a:cs typeface="Times New Roman"/>
              </a:rPr>
              <a:t>Effects of saturation on ion-ion collisions.</a:t>
            </a:r>
          </a:p>
          <a:p>
            <a:pPr marL="285750" indent="-285750">
              <a:buFont typeface="Arial"/>
              <a:buChar char="•"/>
            </a:pPr>
            <a:r>
              <a:rPr lang="en-US" sz="1600" b="1" i="1" dirty="0" err="1" smtClean="0">
                <a:solidFill>
                  <a:srgbClr val="008000"/>
                </a:solidFill>
                <a:latin typeface="Times New Roman"/>
                <a:cs typeface="Times New Roman"/>
              </a:rPr>
              <a:t>LHeC</a:t>
            </a:r>
            <a:r>
              <a:rPr lang="en-US" sz="1600" b="1" i="1" dirty="0">
                <a:solidFill>
                  <a:srgbClr val="008000"/>
                </a:solidFill>
                <a:latin typeface="Times New Roman"/>
                <a:cs typeface="Times New Roman"/>
              </a:rPr>
              <a:t>,  </a:t>
            </a:r>
            <a:r>
              <a:rPr lang="en-US" sz="1600" b="1" i="1" dirty="0" err="1">
                <a:solidFill>
                  <a:srgbClr val="008000"/>
                </a:solidFill>
                <a:latin typeface="Times New Roman"/>
                <a:cs typeface="Times New Roman"/>
              </a:rPr>
              <a:t>VHEeP</a:t>
            </a:r>
            <a:r>
              <a:rPr lang="en-US" sz="1600" b="1" i="1" dirty="0">
                <a:solidFill>
                  <a:srgbClr val="008000"/>
                </a:solidFill>
                <a:latin typeface="Times New Roman"/>
                <a:cs typeface="Times New Roman"/>
              </a:rPr>
              <a:t>,  FCC-eh</a:t>
            </a:r>
            <a:r>
              <a:rPr lang="en-US" sz="1600" b="1" dirty="0" smtClean="0">
                <a:solidFill>
                  <a:srgbClr val="008000"/>
                </a:solidFill>
                <a:latin typeface="Times New Roman"/>
                <a:cs typeface="Times New Roman"/>
              </a:rPr>
              <a:t>: </a:t>
            </a:r>
            <a:r>
              <a:rPr lang="en-US" sz="1600" b="1" dirty="0" smtClean="0">
                <a:latin typeface="Times New Roman"/>
                <a:cs typeface="Times New Roman"/>
              </a:rPr>
              <a:t>Access lower x.</a:t>
            </a:r>
            <a:endParaRPr lang="en-US" sz="1600" b="1" dirty="0">
              <a:latin typeface="Times New Roman"/>
              <a:cs typeface="Times New Roman"/>
            </a:endParaRPr>
          </a:p>
        </p:txBody>
      </p:sp>
      <p:sp>
        <p:nvSpPr>
          <p:cNvPr id="63" name="Rectangle 13"/>
          <p:cNvSpPr>
            <a:spLocks noChangeArrowheads="1"/>
          </p:cNvSpPr>
          <p:nvPr/>
        </p:nvSpPr>
        <p:spPr bwMode="auto">
          <a:xfrm>
            <a:off x="137290" y="116007"/>
            <a:ext cx="7689184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 Window into the Saturation Regime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181295" y="0"/>
            <a:ext cx="3962704" cy="1974639"/>
            <a:chOff x="582641" y="4877016"/>
            <a:chExt cx="3962704" cy="1974639"/>
          </a:xfrm>
        </p:grpSpPr>
        <p:grpSp>
          <p:nvGrpSpPr>
            <p:cNvPr id="41" name="Group 40"/>
            <p:cNvGrpSpPr/>
            <p:nvPr/>
          </p:nvGrpSpPr>
          <p:grpSpPr>
            <a:xfrm>
              <a:off x="582641" y="5576568"/>
              <a:ext cx="3162590" cy="1275087"/>
              <a:chOff x="4967816" y="3608257"/>
              <a:chExt cx="3349187" cy="1275087"/>
            </a:xfrm>
          </p:grpSpPr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19437" y="4083244"/>
                <a:ext cx="1403412" cy="800100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686625" y="4035764"/>
                <a:ext cx="1453982" cy="806445"/>
              </a:xfrm>
              <a:prstGeom prst="rect">
                <a:avLst/>
              </a:prstGeom>
            </p:spPr>
          </p:pic>
          <p:sp>
            <p:nvSpPr>
              <p:cNvPr id="49" name="TextBox 48"/>
              <p:cNvSpPr txBox="1"/>
              <p:nvPr/>
            </p:nvSpPr>
            <p:spPr>
              <a:xfrm>
                <a:off x="4967816" y="3608257"/>
                <a:ext cx="975705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/>
                  <a:t>gluon </a:t>
                </a:r>
              </a:p>
              <a:p>
                <a:pPr algn="ctr"/>
                <a:r>
                  <a:rPr lang="en-US" sz="1600" dirty="0"/>
                  <a:t>emission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6628551" y="3608777"/>
                <a:ext cx="1688452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/>
                  <a:t>gluon recombination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6272634" y="4270516"/>
                <a:ext cx="6014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FF0080"/>
                    </a:solidFill>
                  </a:rPr>
                  <a:t>?=?</a:t>
                </a:r>
              </a:p>
            </p:txBody>
          </p:sp>
        </p:grpSp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8156" y="4877016"/>
              <a:ext cx="1157189" cy="11745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52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1" animBg="1"/>
      <p:bldP spid="6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7752-9400-D147-BCB7-CC31313D714A}" type="slidenum">
              <a:rPr lang="en-US"/>
              <a:pPr/>
              <a:t>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116418" y="3836277"/>
            <a:ext cx="5390407" cy="2538245"/>
            <a:chOff x="137888" y="1357392"/>
            <a:chExt cx="5390407" cy="2538245"/>
          </a:xfrm>
        </p:grpSpPr>
        <p:pic>
          <p:nvPicPr>
            <p:cNvPr id="51" name="Picture 50" descr="dsigma_dt_jpsi_phi.eps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430"/>
            <a:stretch/>
          </p:blipFill>
          <p:spPr>
            <a:xfrm>
              <a:off x="137888" y="1360717"/>
              <a:ext cx="2719026" cy="2534920"/>
            </a:xfrm>
            <a:prstGeom prst="rect">
              <a:avLst/>
            </a:prstGeom>
          </p:spPr>
        </p:pic>
        <p:pic>
          <p:nvPicPr>
            <p:cNvPr id="52" name="Picture 51" descr="dsigma_dt_jpsi_phi.eps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17"/>
            <a:stretch/>
          </p:blipFill>
          <p:spPr>
            <a:xfrm>
              <a:off x="2774952" y="1357392"/>
              <a:ext cx="2753343" cy="2534920"/>
            </a:xfrm>
            <a:prstGeom prst="rect">
              <a:avLst/>
            </a:prstGeom>
          </p:spPr>
        </p:pic>
      </p:grpSp>
      <p:sp>
        <p:nvSpPr>
          <p:cNvPr id="54" name="TextBox 53"/>
          <p:cNvSpPr txBox="1"/>
          <p:nvPr/>
        </p:nvSpPr>
        <p:spPr>
          <a:xfrm>
            <a:off x="391587" y="3471327"/>
            <a:ext cx="37855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Coherent and in-coherent VM-production:</a:t>
            </a:r>
            <a:endParaRPr lang="en-US" sz="1600" b="1" dirty="0"/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3"/>
          <a:srcRect b="1219"/>
          <a:stretch/>
        </p:blipFill>
        <p:spPr>
          <a:xfrm>
            <a:off x="5683251" y="2131483"/>
            <a:ext cx="3350330" cy="4224867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6237820" y="1877477"/>
            <a:ext cx="18592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I</a:t>
            </a:r>
            <a:r>
              <a:rPr lang="en-US" sz="1600" b="1" dirty="0" smtClean="0"/>
              <a:t>nclusive diffraction</a:t>
            </a:r>
            <a:endParaRPr lang="en-US" sz="1600" b="1" dirty="0"/>
          </a:p>
        </p:txBody>
      </p:sp>
      <p:grpSp>
        <p:nvGrpSpPr>
          <p:cNvPr id="3" name="Group 2"/>
          <p:cNvGrpSpPr/>
          <p:nvPr/>
        </p:nvGrpSpPr>
        <p:grpSpPr>
          <a:xfrm>
            <a:off x="74083" y="1071122"/>
            <a:ext cx="5381056" cy="2220294"/>
            <a:chOff x="74083" y="1071122"/>
            <a:chExt cx="5381056" cy="2220294"/>
          </a:xfrm>
        </p:grpSpPr>
        <p:pic>
          <p:nvPicPr>
            <p:cNvPr id="48" name="Picture 47" descr="Q2_1_y_0.7_varying_Qs_uncertainty_Sud_withfit_smear.eps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3" r="5671"/>
            <a:stretch/>
          </p:blipFill>
          <p:spPr>
            <a:xfrm>
              <a:off x="74083" y="1071122"/>
              <a:ext cx="5381056" cy="2220294"/>
            </a:xfrm>
            <a:prstGeom prst="rect">
              <a:avLst/>
            </a:prstGeom>
          </p:spPr>
        </p:pic>
        <p:sp>
          <p:nvSpPr>
            <p:cNvPr id="58" name="TextBox 57"/>
            <p:cNvSpPr txBox="1"/>
            <p:nvPr/>
          </p:nvSpPr>
          <p:spPr>
            <a:xfrm>
              <a:off x="1889370" y="1244600"/>
              <a:ext cx="825867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en-US" sz="800" b="0" dirty="0">
                  <a:latin typeface="Helvetica"/>
                  <a:cs typeface="Helvetica"/>
                </a:rPr>
                <a:t>√</a:t>
              </a:r>
              <a:r>
                <a:rPr lang="en-US" sz="800" b="0" dirty="0" err="1">
                  <a:latin typeface="Helvetica"/>
                  <a:cs typeface="Helvetica"/>
                </a:rPr>
                <a:t>s</a:t>
              </a:r>
              <a:r>
                <a:rPr lang="en-US" sz="800" b="0" baseline="-25000" dirty="0" err="1">
                  <a:latin typeface="Helvetica"/>
                  <a:cs typeface="Helvetica"/>
                </a:rPr>
                <a:t>eA</a:t>
              </a:r>
              <a:r>
                <a:rPr lang="en-US" sz="800" b="0" dirty="0">
                  <a:latin typeface="Helvetica"/>
                  <a:cs typeface="Helvetica"/>
                </a:rPr>
                <a:t>= </a:t>
              </a:r>
              <a:r>
                <a:rPr lang="en-US" sz="800" b="0" dirty="0" smtClean="0">
                  <a:latin typeface="Helvetica"/>
                  <a:cs typeface="Helvetica"/>
                </a:rPr>
                <a:t>63 </a:t>
              </a:r>
              <a:r>
                <a:rPr lang="en-US" sz="800" b="0" dirty="0" err="1" smtClean="0">
                  <a:latin typeface="Helvetica"/>
                  <a:cs typeface="Helvetica"/>
                </a:rPr>
                <a:t>GeV</a:t>
              </a:r>
              <a:endParaRPr lang="en-US" sz="800" b="0" dirty="0">
                <a:latin typeface="Helvetica"/>
                <a:cs typeface="Helvetica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19303" y="1236134"/>
              <a:ext cx="825867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en-US" sz="800" b="0" dirty="0">
                  <a:latin typeface="Helvetica"/>
                  <a:cs typeface="Helvetica"/>
                </a:rPr>
                <a:t>√</a:t>
              </a:r>
              <a:r>
                <a:rPr lang="en-US" sz="800" b="0" dirty="0" err="1">
                  <a:latin typeface="Helvetica"/>
                  <a:cs typeface="Helvetica"/>
                </a:rPr>
                <a:t>s</a:t>
              </a:r>
              <a:r>
                <a:rPr lang="en-US" sz="800" b="0" baseline="-25000" dirty="0" err="1">
                  <a:latin typeface="Helvetica"/>
                  <a:cs typeface="Helvetica"/>
                </a:rPr>
                <a:t>eA</a:t>
              </a:r>
              <a:r>
                <a:rPr lang="en-US" sz="800" b="0" dirty="0">
                  <a:latin typeface="Helvetica"/>
                  <a:cs typeface="Helvetica"/>
                </a:rPr>
                <a:t>= </a:t>
              </a:r>
              <a:r>
                <a:rPr lang="en-US" sz="800" b="0" dirty="0" smtClean="0">
                  <a:latin typeface="Helvetica"/>
                  <a:cs typeface="Helvetica"/>
                </a:rPr>
                <a:t>90 </a:t>
              </a:r>
              <a:r>
                <a:rPr lang="en-US" sz="800" b="0" dirty="0" err="1" smtClean="0">
                  <a:latin typeface="Helvetica"/>
                  <a:cs typeface="Helvetica"/>
                </a:rPr>
                <a:t>GeV</a:t>
              </a:r>
              <a:endParaRPr lang="en-US" sz="800" b="0" dirty="0">
                <a:latin typeface="Helvetica"/>
                <a:cs typeface="Helvetica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423336" y="857251"/>
            <a:ext cx="2164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Di-hadron correlations:</a:t>
            </a:r>
            <a:endParaRPr lang="en-US" sz="1600" b="1" dirty="0"/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Saturation: Key Observables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84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chemeClr val="bg1">
                    <a:lumMod val="65000"/>
                  </a:schemeClr>
                </a:solidFill>
                <a:latin typeface="Tahoma" pitchFamily="-84" charset="0"/>
              </a:rPr>
              <a:t>June, 2017</a:t>
            </a:r>
            <a:endParaRPr lang="ru-RU" dirty="0">
              <a:solidFill>
                <a:schemeClr val="bg1">
                  <a:lumMod val="65000"/>
                </a:schemeClr>
              </a:solidFill>
              <a:latin typeface="Tahoma" pitchFamily="-8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24</a:t>
            </a:fld>
            <a:r>
              <a:rPr lang="en-US" dirty="0" smtClean="0"/>
              <a:t>/34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130300"/>
            <a:ext cx="7162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0000FF"/>
                </a:solidFill>
              </a:rPr>
              <a:t>Inclusive Reactions in </a:t>
            </a:r>
            <a:r>
              <a:rPr lang="en-US" u="sng" dirty="0" err="1" smtClean="0">
                <a:solidFill>
                  <a:srgbClr val="0000FF"/>
                </a:solidFill>
              </a:rPr>
              <a:t>ep</a:t>
            </a:r>
            <a:r>
              <a:rPr lang="en-US" u="sng" dirty="0" smtClean="0">
                <a:solidFill>
                  <a:srgbClr val="0000FF"/>
                </a:solidFill>
              </a:rPr>
              <a:t>/</a:t>
            </a:r>
            <a:r>
              <a:rPr lang="en-US" u="sng" dirty="0" err="1" smtClean="0">
                <a:solidFill>
                  <a:srgbClr val="0000FF"/>
                </a:solidFill>
              </a:rPr>
              <a:t>eA</a:t>
            </a:r>
            <a:r>
              <a:rPr lang="en-US" u="sng" dirty="0" smtClean="0">
                <a:solidFill>
                  <a:srgbClr val="0000FF"/>
                </a:solidFill>
              </a:rPr>
              <a:t>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Physics: Structure Functions: g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, F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, F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L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Very </a:t>
            </a:r>
            <a:r>
              <a:rPr lang="en-US" sz="1600" dirty="0">
                <a:solidFill>
                  <a:srgbClr val="008000"/>
                </a:solidFill>
              </a:rPr>
              <a:t>good </a:t>
            </a:r>
            <a:r>
              <a:rPr lang="en-US" sz="1600" dirty="0" smtClean="0">
                <a:solidFill>
                  <a:srgbClr val="008000"/>
                </a:solidFill>
              </a:rPr>
              <a:t>scattered electron ID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</a:t>
            </a:r>
            <a:endParaRPr lang="en-US" sz="1600" dirty="0">
              <a:solidFill>
                <a:srgbClr val="008000"/>
              </a:solidFill>
              <a:sym typeface="Wingdings"/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High e</a:t>
            </a:r>
            <a:r>
              <a:rPr lang="en-US" sz="1600" dirty="0" smtClean="0">
                <a:solidFill>
                  <a:srgbClr val="008000"/>
                </a:solidFill>
              </a:rPr>
              <a:t>nergy and angular resolution of e’ (defines kinematics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</a:t>
            </a:r>
            <a:r>
              <a:rPr lang="en-US" sz="1600" dirty="0">
                <a:solidFill>
                  <a:srgbClr val="008000"/>
                </a:solidFill>
                <a:sym typeface="Wingdings"/>
              </a:rPr>
              <a:t>{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x,Q</a:t>
            </a:r>
            <a:r>
              <a:rPr lang="en-US" sz="16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})</a:t>
            </a:r>
            <a:endParaRPr lang="en-US" sz="1600" dirty="0" smtClean="0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413000"/>
            <a:ext cx="6858000" cy="166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FF0000"/>
                </a:solidFill>
                <a:cs typeface="Comic Sans MS"/>
              </a:rPr>
              <a:t>Semi-inclusive Reactions </a:t>
            </a:r>
            <a:r>
              <a:rPr lang="en-US" u="sng" dirty="0">
                <a:solidFill>
                  <a:srgbClr val="FF0000"/>
                </a:solidFill>
                <a:cs typeface="Comic Sans MS"/>
              </a:rPr>
              <a:t>in </a:t>
            </a:r>
            <a:r>
              <a:rPr lang="en-US" u="sng" dirty="0" err="1">
                <a:solidFill>
                  <a:srgbClr val="FF0000"/>
                </a:solidFill>
                <a:cs typeface="Comic Sans MS"/>
              </a:rPr>
              <a:t>ep</a:t>
            </a:r>
            <a:r>
              <a:rPr lang="en-US" u="sng" dirty="0">
                <a:solidFill>
                  <a:srgbClr val="FF0000"/>
                </a:solidFill>
                <a:cs typeface="Comic Sans MS"/>
              </a:rPr>
              <a:t>/</a:t>
            </a:r>
            <a:r>
              <a:rPr lang="en-US" u="sng" dirty="0" err="1" smtClean="0">
                <a:solidFill>
                  <a:srgbClr val="FF0000"/>
                </a:solidFill>
                <a:cs typeface="Comic Sans MS"/>
              </a:rPr>
              <a:t>eA</a:t>
            </a:r>
            <a:r>
              <a:rPr lang="en-US" u="sng" dirty="0" smtClean="0">
                <a:solidFill>
                  <a:srgbClr val="FF0000"/>
                </a:solidFill>
                <a:cs typeface="Comic Sans MS"/>
              </a:rPr>
              <a:t>: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Physics: TMDs,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</a:rPr>
              <a:t>Helicity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 PDFs, FFs 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(with flavor separation); 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di-hadron correlations;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  <a:sym typeface="Wingdings"/>
              </a:rPr>
              <a:t>Kaon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 asymmetries, cross sections;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  <a:sym typeface="Wingdings"/>
              </a:rPr>
              <a:t>etc</a:t>
            </a:r>
            <a:endParaRPr lang="en-US" sz="1600" dirty="0" smtClean="0">
              <a:solidFill>
                <a:srgbClr val="FF0000"/>
              </a:solidFill>
              <a:cs typeface="Comic Sans MS"/>
            </a:endParaRP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Excellent hadron ID:  </a:t>
            </a:r>
            <a:r>
              <a:rPr lang="en-US" sz="1600" dirty="0" err="1" smtClean="0">
                <a:solidFill>
                  <a:srgbClr val="008000"/>
                </a:solidFill>
                <a:cs typeface="Symbol" charset="2"/>
              </a:rPr>
              <a:t>p</a:t>
            </a:r>
            <a:r>
              <a:rPr lang="en-US" sz="1600" baseline="30000" dirty="0" err="1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</a:rPr>
              <a:t>,K</a:t>
            </a:r>
            <a:r>
              <a:rPr lang="en-US" sz="1600" baseline="30000" dirty="0" err="1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</a:rPr>
              <a:t>,p</a:t>
            </a:r>
            <a:r>
              <a:rPr lang="en-US" sz="1600" baseline="30000" dirty="0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 separation over a wide {p, </a:t>
            </a:r>
            <a:r>
              <a:rPr lang="en-US" sz="16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h}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 range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 Full </a:t>
            </a:r>
            <a:r>
              <a:rPr lang="en-US" sz="1600" dirty="0" smtClean="0">
                <a:solidFill>
                  <a:srgbClr val="008000"/>
                </a:solidFill>
                <a:latin typeface="Symbol" charset="2"/>
                <a:cs typeface="Symbol" charset="2"/>
                <a:sym typeface="Wingdings"/>
              </a:rPr>
              <a:t>F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-coverage around </a:t>
            </a:r>
            <a:r>
              <a:rPr lang="en-US" sz="2000" dirty="0" smtClean="0">
                <a:solidFill>
                  <a:srgbClr val="008000"/>
                </a:solidFill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*, wide 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  <a:sym typeface="Wingdings"/>
              </a:rPr>
              <a:t>p</a:t>
            </a:r>
            <a:r>
              <a:rPr lang="en-US" sz="1600" baseline="-25000" dirty="0" err="1" smtClean="0">
                <a:solidFill>
                  <a:srgbClr val="008000"/>
                </a:solidFill>
                <a:cs typeface="Comic Sans MS"/>
                <a:sym typeface="Wingdings"/>
              </a:rPr>
              <a:t>t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 coverage (TMDs)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 Excellent vertex resolution (Charm, </a:t>
            </a:r>
            <a:r>
              <a:rPr lang="en-US" sz="1600" dirty="0">
                <a:solidFill>
                  <a:srgbClr val="008000"/>
                </a:solidFill>
                <a:cs typeface="Comic Sans MS"/>
                <a:sym typeface="Wingdings"/>
              </a:rPr>
              <a:t>B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ottom separation)</a:t>
            </a:r>
            <a:endParaRPr lang="en-US" sz="1600" dirty="0" smtClean="0">
              <a:solidFill>
                <a:srgbClr val="008000"/>
              </a:solidFill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305300"/>
            <a:ext cx="69285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800000"/>
                </a:solidFill>
              </a:rPr>
              <a:t>Exclusive Reactions </a:t>
            </a:r>
            <a:r>
              <a:rPr lang="en-US" u="sng" dirty="0">
                <a:solidFill>
                  <a:srgbClr val="800000"/>
                </a:solidFill>
              </a:rPr>
              <a:t>in </a:t>
            </a:r>
            <a:r>
              <a:rPr lang="en-US" u="sng" dirty="0" err="1">
                <a:solidFill>
                  <a:srgbClr val="800000"/>
                </a:solidFill>
              </a:rPr>
              <a:t>ep</a:t>
            </a:r>
            <a:r>
              <a:rPr lang="en-US" u="sng" dirty="0">
                <a:solidFill>
                  <a:srgbClr val="800000"/>
                </a:solidFill>
              </a:rPr>
              <a:t>/</a:t>
            </a:r>
            <a:r>
              <a:rPr lang="en-US" u="sng" dirty="0" err="1" smtClean="0">
                <a:solidFill>
                  <a:srgbClr val="800000"/>
                </a:solidFill>
              </a:rPr>
              <a:t>eA</a:t>
            </a:r>
            <a:r>
              <a:rPr lang="en-US" u="sng" dirty="0" smtClean="0">
                <a:solidFill>
                  <a:srgbClr val="800000"/>
                </a:solidFill>
              </a:rPr>
              <a:t>: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</a:rPr>
              <a:t>Physics: DVCS, exclusive VM production (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GPDs</a:t>
            </a:r>
            <a:r>
              <a:rPr lang="en-US" sz="1600" dirty="0">
                <a:solidFill>
                  <a:srgbClr val="376092"/>
                </a:solidFill>
                <a:sym typeface="Wingdings"/>
              </a:rPr>
              <a:t>;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</a:t>
            </a:r>
            <a:r>
              <a:rPr lang="en-US" sz="1600" dirty="0" err="1" smtClean="0">
                <a:solidFill>
                  <a:srgbClr val="376092"/>
                </a:solidFill>
                <a:sym typeface="Wingdings"/>
              </a:rPr>
              <a:t>parton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imaging in </a:t>
            </a:r>
            <a:r>
              <a:rPr lang="en-US" sz="1600" i="1" dirty="0" err="1" smtClean="0">
                <a:solidFill>
                  <a:srgbClr val="376092"/>
                </a:solidFill>
                <a:sym typeface="Wingdings"/>
              </a:rPr>
              <a:t>b</a:t>
            </a:r>
            <a:r>
              <a:rPr lang="en-US" sz="1600" i="1" baseline="-25000" dirty="0" err="1" smtClean="0">
                <a:solidFill>
                  <a:srgbClr val="376092"/>
                </a:solidFill>
                <a:sym typeface="Wingdings"/>
              </a:rPr>
              <a:t>T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)</a:t>
            </a:r>
            <a:endParaRPr lang="en-US" sz="1600" dirty="0" smtClean="0">
              <a:solidFill>
                <a:srgbClr val="376092"/>
              </a:solidFill>
            </a:endParaRPr>
          </a:p>
          <a:p>
            <a:pPr marL="292100" indent="-29210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Exclusivity (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large rapidity coverage; </a:t>
            </a:r>
            <a:r>
              <a:rPr lang="en-US" sz="1600" dirty="0" smtClean="0">
                <a:solidFill>
                  <a:srgbClr val="008000"/>
                </a:solidFill>
              </a:rPr>
              <a:t>reconstruction of all </a:t>
            </a:r>
            <a:r>
              <a:rPr lang="en-US" sz="1600" dirty="0" smtClean="0">
                <a:solidFill>
                  <a:srgbClr val="008000"/>
                </a:solidFill>
              </a:rPr>
              <a:t>particles)</a:t>
            </a:r>
            <a:endParaRPr lang="en-US" sz="1600" dirty="0" smtClean="0">
              <a:solidFill>
                <a:srgbClr val="008000"/>
              </a:solidFill>
            </a:endParaRP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H</a:t>
            </a:r>
            <a:r>
              <a:rPr lang="en-US" sz="1600" dirty="0" smtClean="0">
                <a:solidFill>
                  <a:srgbClr val="008000"/>
                </a:solidFill>
              </a:rPr>
              <a:t>igh resolution, ~100% acceptance, wide coverage </a:t>
            </a:r>
            <a:r>
              <a:rPr lang="en-US" sz="1600" dirty="0">
                <a:solidFill>
                  <a:srgbClr val="008000"/>
                </a:solidFill>
              </a:rPr>
              <a:t>in </a:t>
            </a:r>
            <a:r>
              <a:rPr lang="en-US" sz="1600" i="1" dirty="0" smtClean="0">
                <a:solidFill>
                  <a:srgbClr val="008000"/>
                </a:solidFill>
              </a:rPr>
              <a:t>t</a:t>
            </a:r>
            <a:r>
              <a:rPr lang="en-US" sz="1600" dirty="0" smtClean="0">
                <a:solidFill>
                  <a:srgbClr val="008000"/>
                </a:solidFill>
              </a:rPr>
              <a:t>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Roman pots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(</a:t>
            </a:r>
            <a:r>
              <a:rPr lang="en-US" sz="1600" dirty="0" err="1" smtClean="0">
                <a:solidFill>
                  <a:srgbClr val="008000"/>
                </a:solidFill>
              </a:rPr>
              <a:t>eA</a:t>
            </a:r>
            <a:r>
              <a:rPr lang="en-US" sz="1600" dirty="0" smtClean="0">
                <a:solidFill>
                  <a:srgbClr val="008000"/>
                </a:solidFill>
              </a:rPr>
              <a:t>): veto nucleus breakup, determine impact parameter of collision</a:t>
            </a:r>
          </a:p>
          <a:p>
            <a:pPr>
              <a:buClr>
                <a:srgbClr val="800000"/>
              </a:buClr>
            </a:pPr>
            <a:r>
              <a:rPr lang="en-US" sz="1600" dirty="0">
                <a:solidFill>
                  <a:srgbClr val="008000"/>
                </a:solidFill>
              </a:rPr>
              <a:t> </a:t>
            </a:r>
            <a:r>
              <a:rPr lang="en-US" sz="1600" dirty="0" smtClean="0">
                <a:solidFill>
                  <a:srgbClr val="008000"/>
                </a:solidFill>
              </a:rPr>
              <a:t>    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Sufficient acceptance for neutrons in ZDC</a:t>
            </a:r>
            <a:endParaRPr lang="en-US" sz="1600" dirty="0" smtClean="0">
              <a:solidFill>
                <a:srgbClr val="008000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 l="3337" t="5580" r="1112" b="697"/>
          <a:stretch>
            <a:fillRect/>
          </a:stretch>
        </p:blipFill>
        <p:spPr bwMode="auto">
          <a:xfrm>
            <a:off x="7072914" y="762000"/>
            <a:ext cx="204568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0" descr="sidis-diagram.eps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7198" y="2743200"/>
            <a:ext cx="2068580" cy="1477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11"/>
          <p:cNvGrpSpPr/>
          <p:nvPr/>
        </p:nvGrpSpPr>
        <p:grpSpPr>
          <a:xfrm>
            <a:off x="7010400" y="4394200"/>
            <a:ext cx="2009967" cy="1792008"/>
            <a:chOff x="158750" y="908050"/>
            <a:chExt cx="4088843" cy="2616208"/>
          </a:xfrm>
        </p:grpSpPr>
        <p:grpSp>
          <p:nvGrpSpPr>
            <p:cNvPr id="13" name="Group 159"/>
            <p:cNvGrpSpPr>
              <a:grpSpLocks noChangeAspect="1"/>
            </p:cNvGrpSpPr>
            <p:nvPr/>
          </p:nvGrpSpPr>
          <p:grpSpPr bwMode="auto">
            <a:xfrm rot="-2865258">
              <a:off x="1467654" y="1456538"/>
              <a:ext cx="128587" cy="546105"/>
              <a:chOff x="1324" y="1002"/>
              <a:chExt cx="146" cy="462"/>
            </a:xfrm>
          </p:grpSpPr>
          <p:sp>
            <p:nvSpPr>
              <p:cNvPr id="55" name="Freeform 160"/>
              <p:cNvSpPr>
                <a:spLocks noChangeAspect="1"/>
              </p:cNvSpPr>
              <p:nvPr/>
            </p:nvSpPr>
            <p:spPr bwMode="auto">
              <a:xfrm>
                <a:off x="1326" y="1002"/>
                <a:ext cx="143" cy="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8" y="9"/>
                  </a:cxn>
                  <a:cxn ang="0">
                    <a:pos x="12" y="11"/>
                  </a:cxn>
                  <a:cxn ang="0">
                    <a:pos x="129" y="58"/>
                  </a:cxn>
                  <a:cxn ang="0">
                    <a:pos x="135" y="60"/>
                  </a:cxn>
                  <a:cxn ang="0">
                    <a:pos x="139" y="63"/>
                  </a:cxn>
                  <a:cxn ang="0">
                    <a:pos x="142" y="65"/>
                  </a:cxn>
                  <a:cxn ang="0">
                    <a:pos x="141" y="69"/>
                  </a:cxn>
                  <a:cxn ang="0">
                    <a:pos x="141" y="71"/>
                  </a:cxn>
                  <a:cxn ang="0">
                    <a:pos x="138" y="74"/>
                  </a:cxn>
                  <a:cxn ang="0">
                    <a:pos x="11" y="60"/>
                  </a:cxn>
                  <a:cxn ang="0">
                    <a:pos x="10" y="61"/>
                  </a:cxn>
                  <a:cxn ang="0">
                    <a:pos x="4" y="59"/>
                  </a:cxn>
                  <a:cxn ang="0">
                    <a:pos x="4" y="60"/>
                  </a:cxn>
                  <a:cxn ang="0">
                    <a:pos x="2" y="62"/>
                  </a:cxn>
                  <a:cxn ang="0">
                    <a:pos x="0" y="65"/>
                  </a:cxn>
                </a:cxnLst>
                <a:rect l="0" t="0" r="r" b="b"/>
                <a:pathLst>
                  <a:path w="143" h="75">
                    <a:moveTo>
                      <a:pt x="0" y="0"/>
                    </a:moveTo>
                    <a:lnTo>
                      <a:pt x="0" y="4"/>
                    </a:lnTo>
                    <a:lnTo>
                      <a:pt x="4" y="7"/>
                    </a:lnTo>
                    <a:lnTo>
                      <a:pt x="8" y="9"/>
                    </a:lnTo>
                    <a:lnTo>
                      <a:pt x="12" y="11"/>
                    </a:lnTo>
                    <a:lnTo>
                      <a:pt x="129" y="58"/>
                    </a:lnTo>
                    <a:lnTo>
                      <a:pt x="135" y="60"/>
                    </a:lnTo>
                    <a:lnTo>
                      <a:pt x="139" y="63"/>
                    </a:lnTo>
                    <a:lnTo>
                      <a:pt x="142" y="65"/>
                    </a:lnTo>
                    <a:lnTo>
                      <a:pt x="141" y="69"/>
                    </a:lnTo>
                    <a:lnTo>
                      <a:pt x="141" y="71"/>
                    </a:lnTo>
                    <a:lnTo>
                      <a:pt x="138" y="74"/>
                    </a:lnTo>
                    <a:lnTo>
                      <a:pt x="11" y="60"/>
                    </a:lnTo>
                    <a:lnTo>
                      <a:pt x="10" y="61"/>
                    </a:lnTo>
                    <a:lnTo>
                      <a:pt x="4" y="59"/>
                    </a:lnTo>
                    <a:lnTo>
                      <a:pt x="4" y="60"/>
                    </a:lnTo>
                    <a:lnTo>
                      <a:pt x="2" y="62"/>
                    </a:lnTo>
                    <a:lnTo>
                      <a:pt x="0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61"/>
              <p:cNvSpPr>
                <a:spLocks noChangeAspect="1"/>
              </p:cNvSpPr>
              <p:nvPr/>
            </p:nvSpPr>
            <p:spPr bwMode="auto">
              <a:xfrm>
                <a:off x="1324" y="1069"/>
                <a:ext cx="143" cy="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0" y="7"/>
                  </a:cxn>
                  <a:cxn ang="0">
                    <a:pos x="133" y="57"/>
                  </a:cxn>
                  <a:cxn ang="0">
                    <a:pos x="137" y="61"/>
                  </a:cxn>
                  <a:cxn ang="0">
                    <a:pos x="140" y="61"/>
                  </a:cxn>
                  <a:cxn ang="0">
                    <a:pos x="141" y="65"/>
                  </a:cxn>
                  <a:cxn ang="0">
                    <a:pos x="141" y="66"/>
                  </a:cxn>
                  <a:cxn ang="0">
                    <a:pos x="142" y="71"/>
                  </a:cxn>
                  <a:cxn ang="0">
                    <a:pos x="137" y="71"/>
                  </a:cxn>
                  <a:cxn ang="0">
                    <a:pos x="12" y="59"/>
                  </a:cxn>
                  <a:cxn ang="0">
                    <a:pos x="7" y="59"/>
                  </a:cxn>
                  <a:cxn ang="0">
                    <a:pos x="6" y="59"/>
                  </a:cxn>
                  <a:cxn ang="0">
                    <a:pos x="4" y="59"/>
                  </a:cxn>
                  <a:cxn ang="0">
                    <a:pos x="1" y="59"/>
                  </a:cxn>
                  <a:cxn ang="0">
                    <a:pos x="0" y="61"/>
                  </a:cxn>
                </a:cxnLst>
                <a:rect l="0" t="0" r="r" b="b"/>
                <a:pathLst>
                  <a:path w="143" h="7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0" y="7"/>
                    </a:lnTo>
                    <a:lnTo>
                      <a:pt x="133" y="57"/>
                    </a:lnTo>
                    <a:lnTo>
                      <a:pt x="137" y="61"/>
                    </a:lnTo>
                    <a:lnTo>
                      <a:pt x="140" y="61"/>
                    </a:lnTo>
                    <a:lnTo>
                      <a:pt x="141" y="65"/>
                    </a:lnTo>
                    <a:lnTo>
                      <a:pt x="141" y="66"/>
                    </a:lnTo>
                    <a:lnTo>
                      <a:pt x="142" y="71"/>
                    </a:lnTo>
                    <a:lnTo>
                      <a:pt x="137" y="71"/>
                    </a:lnTo>
                    <a:lnTo>
                      <a:pt x="12" y="59"/>
                    </a:lnTo>
                    <a:lnTo>
                      <a:pt x="7" y="59"/>
                    </a:lnTo>
                    <a:lnTo>
                      <a:pt x="6" y="59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0" y="61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62"/>
              <p:cNvSpPr>
                <a:spLocks noChangeAspect="1"/>
              </p:cNvSpPr>
              <p:nvPr/>
            </p:nvSpPr>
            <p:spPr bwMode="auto">
              <a:xfrm>
                <a:off x="1326" y="1131"/>
                <a:ext cx="144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2" y="7"/>
                  </a:cxn>
                  <a:cxn ang="0">
                    <a:pos x="7" y="9"/>
                  </a:cxn>
                  <a:cxn ang="0">
                    <a:pos x="10" y="11"/>
                  </a:cxn>
                  <a:cxn ang="0">
                    <a:pos x="133" y="59"/>
                  </a:cxn>
                  <a:cxn ang="0">
                    <a:pos x="136" y="63"/>
                  </a:cxn>
                  <a:cxn ang="0">
                    <a:pos x="139" y="65"/>
                  </a:cxn>
                  <a:cxn ang="0">
                    <a:pos x="143" y="67"/>
                  </a:cxn>
                  <a:cxn ang="0">
                    <a:pos x="143" y="71"/>
                  </a:cxn>
                  <a:cxn ang="0">
                    <a:pos x="141" y="74"/>
                  </a:cxn>
                  <a:cxn ang="0">
                    <a:pos x="138" y="75"/>
                  </a:cxn>
                  <a:cxn ang="0">
                    <a:pos x="9" y="63"/>
                  </a:cxn>
                  <a:cxn ang="0">
                    <a:pos x="6" y="62"/>
                  </a:cxn>
                  <a:cxn ang="0">
                    <a:pos x="6" y="63"/>
                  </a:cxn>
                  <a:cxn ang="0">
                    <a:pos x="3" y="62"/>
                  </a:cxn>
                  <a:cxn ang="0">
                    <a:pos x="0" y="64"/>
                  </a:cxn>
                  <a:cxn ang="0">
                    <a:pos x="0" y="66"/>
                  </a:cxn>
                </a:cxnLst>
                <a:rect l="0" t="0" r="r" b="b"/>
                <a:pathLst>
                  <a:path w="144" h="76">
                    <a:moveTo>
                      <a:pt x="0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7" y="9"/>
                    </a:lnTo>
                    <a:lnTo>
                      <a:pt x="10" y="11"/>
                    </a:lnTo>
                    <a:lnTo>
                      <a:pt x="133" y="59"/>
                    </a:lnTo>
                    <a:lnTo>
                      <a:pt x="136" y="63"/>
                    </a:lnTo>
                    <a:lnTo>
                      <a:pt x="139" y="65"/>
                    </a:lnTo>
                    <a:lnTo>
                      <a:pt x="143" y="67"/>
                    </a:lnTo>
                    <a:lnTo>
                      <a:pt x="143" y="71"/>
                    </a:lnTo>
                    <a:lnTo>
                      <a:pt x="141" y="74"/>
                    </a:lnTo>
                    <a:lnTo>
                      <a:pt x="138" y="75"/>
                    </a:lnTo>
                    <a:lnTo>
                      <a:pt x="9" y="63"/>
                    </a:lnTo>
                    <a:lnTo>
                      <a:pt x="6" y="62"/>
                    </a:lnTo>
                    <a:lnTo>
                      <a:pt x="6" y="63"/>
                    </a:lnTo>
                    <a:lnTo>
                      <a:pt x="3" y="62"/>
                    </a:lnTo>
                    <a:lnTo>
                      <a:pt x="0" y="64"/>
                    </a:lnTo>
                    <a:lnTo>
                      <a:pt x="0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63"/>
              <p:cNvSpPr>
                <a:spLocks noChangeAspect="1"/>
              </p:cNvSpPr>
              <p:nvPr/>
            </p:nvSpPr>
            <p:spPr bwMode="auto">
              <a:xfrm>
                <a:off x="1325" y="1202"/>
                <a:ext cx="144" cy="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1" y="7"/>
                  </a:cxn>
                  <a:cxn ang="0">
                    <a:pos x="131" y="54"/>
                  </a:cxn>
                  <a:cxn ang="0">
                    <a:pos x="136" y="58"/>
                  </a:cxn>
                  <a:cxn ang="0">
                    <a:pos x="139" y="59"/>
                  </a:cxn>
                  <a:cxn ang="0">
                    <a:pos x="143" y="63"/>
                  </a:cxn>
                  <a:cxn ang="0">
                    <a:pos x="143" y="66"/>
                  </a:cxn>
                  <a:cxn ang="0">
                    <a:pos x="140" y="69"/>
                  </a:cxn>
                  <a:cxn ang="0">
                    <a:pos x="138" y="69"/>
                  </a:cxn>
                  <a:cxn ang="0">
                    <a:pos x="11" y="57"/>
                  </a:cxn>
                  <a:cxn ang="0">
                    <a:pos x="7" y="58"/>
                  </a:cxn>
                  <a:cxn ang="0">
                    <a:pos x="4" y="57"/>
                  </a:cxn>
                  <a:cxn ang="0">
                    <a:pos x="1" y="57"/>
                  </a:cxn>
                  <a:cxn ang="0">
                    <a:pos x="1" y="59"/>
                  </a:cxn>
                  <a:cxn ang="0">
                    <a:pos x="0" y="62"/>
                  </a:cxn>
                </a:cxnLst>
                <a:rect l="0" t="0" r="r" b="b"/>
                <a:pathLst>
                  <a:path w="144" h="70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1" y="7"/>
                    </a:lnTo>
                    <a:lnTo>
                      <a:pt x="131" y="54"/>
                    </a:lnTo>
                    <a:lnTo>
                      <a:pt x="136" y="58"/>
                    </a:lnTo>
                    <a:lnTo>
                      <a:pt x="139" y="59"/>
                    </a:lnTo>
                    <a:lnTo>
                      <a:pt x="143" y="63"/>
                    </a:lnTo>
                    <a:lnTo>
                      <a:pt x="143" y="66"/>
                    </a:lnTo>
                    <a:lnTo>
                      <a:pt x="140" y="69"/>
                    </a:lnTo>
                    <a:lnTo>
                      <a:pt x="138" y="69"/>
                    </a:lnTo>
                    <a:lnTo>
                      <a:pt x="11" y="57"/>
                    </a:lnTo>
                    <a:lnTo>
                      <a:pt x="7" y="58"/>
                    </a:lnTo>
                    <a:lnTo>
                      <a:pt x="4" y="57"/>
                    </a:lnTo>
                    <a:lnTo>
                      <a:pt x="1" y="57"/>
                    </a:lnTo>
                    <a:lnTo>
                      <a:pt x="1" y="59"/>
                    </a:lnTo>
                    <a:lnTo>
                      <a:pt x="0" y="62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64"/>
              <p:cNvSpPr>
                <a:spLocks noChangeAspect="1"/>
              </p:cNvSpPr>
              <p:nvPr/>
            </p:nvSpPr>
            <p:spPr bwMode="auto">
              <a:xfrm>
                <a:off x="1327" y="1260"/>
                <a:ext cx="14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6" y="8"/>
                  </a:cxn>
                  <a:cxn ang="0">
                    <a:pos x="11" y="11"/>
                  </a:cxn>
                  <a:cxn ang="0">
                    <a:pos x="132" y="61"/>
                  </a:cxn>
                  <a:cxn ang="0">
                    <a:pos x="137" y="64"/>
                  </a:cxn>
                  <a:cxn ang="0">
                    <a:pos x="137" y="65"/>
                  </a:cxn>
                  <a:cxn ang="0">
                    <a:pos x="140" y="68"/>
                  </a:cxn>
                  <a:cxn ang="0">
                    <a:pos x="141" y="71"/>
                  </a:cxn>
                  <a:cxn ang="0">
                    <a:pos x="139" y="74"/>
                  </a:cxn>
                  <a:cxn ang="0">
                    <a:pos x="136" y="75"/>
                  </a:cxn>
                  <a:cxn ang="0">
                    <a:pos x="11" y="62"/>
                  </a:cxn>
                  <a:cxn ang="0">
                    <a:pos x="8" y="62"/>
                  </a:cxn>
                  <a:cxn ang="0">
                    <a:pos x="6" y="62"/>
                  </a:cxn>
                  <a:cxn ang="0">
                    <a:pos x="4" y="62"/>
                  </a:cxn>
                  <a:cxn ang="0">
                    <a:pos x="2" y="63"/>
                  </a:cxn>
                  <a:cxn ang="0">
                    <a:pos x="2" y="66"/>
                  </a:cxn>
                </a:cxnLst>
                <a:rect l="0" t="0" r="r" b="b"/>
                <a:pathLst>
                  <a:path w="142" h="76">
                    <a:moveTo>
                      <a:pt x="0" y="0"/>
                    </a:moveTo>
                    <a:lnTo>
                      <a:pt x="0" y="4"/>
                    </a:lnTo>
                    <a:lnTo>
                      <a:pt x="3" y="7"/>
                    </a:lnTo>
                    <a:lnTo>
                      <a:pt x="6" y="8"/>
                    </a:lnTo>
                    <a:lnTo>
                      <a:pt x="11" y="11"/>
                    </a:lnTo>
                    <a:lnTo>
                      <a:pt x="132" y="61"/>
                    </a:lnTo>
                    <a:lnTo>
                      <a:pt x="137" y="64"/>
                    </a:lnTo>
                    <a:lnTo>
                      <a:pt x="137" y="65"/>
                    </a:lnTo>
                    <a:lnTo>
                      <a:pt x="140" y="68"/>
                    </a:lnTo>
                    <a:lnTo>
                      <a:pt x="141" y="71"/>
                    </a:lnTo>
                    <a:lnTo>
                      <a:pt x="139" y="74"/>
                    </a:lnTo>
                    <a:lnTo>
                      <a:pt x="136" y="75"/>
                    </a:lnTo>
                    <a:lnTo>
                      <a:pt x="11" y="62"/>
                    </a:lnTo>
                    <a:lnTo>
                      <a:pt x="8" y="62"/>
                    </a:lnTo>
                    <a:lnTo>
                      <a:pt x="6" y="62"/>
                    </a:lnTo>
                    <a:lnTo>
                      <a:pt x="4" y="62"/>
                    </a:lnTo>
                    <a:lnTo>
                      <a:pt x="2" y="63"/>
                    </a:lnTo>
                    <a:lnTo>
                      <a:pt x="2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65"/>
              <p:cNvSpPr>
                <a:spLocks noChangeAspect="1"/>
              </p:cNvSpPr>
              <p:nvPr/>
            </p:nvSpPr>
            <p:spPr bwMode="auto">
              <a:xfrm>
                <a:off x="1326" y="1328"/>
                <a:ext cx="142" cy="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0" y="8"/>
                  </a:cxn>
                  <a:cxn ang="0">
                    <a:pos x="129" y="57"/>
                  </a:cxn>
                  <a:cxn ang="0">
                    <a:pos x="136" y="59"/>
                  </a:cxn>
                  <a:cxn ang="0">
                    <a:pos x="138" y="62"/>
                  </a:cxn>
                  <a:cxn ang="0">
                    <a:pos x="139" y="66"/>
                  </a:cxn>
                  <a:cxn ang="0">
                    <a:pos x="141" y="68"/>
                  </a:cxn>
                  <a:cxn ang="0">
                    <a:pos x="140" y="70"/>
                  </a:cxn>
                  <a:cxn ang="0">
                    <a:pos x="136" y="73"/>
                  </a:cxn>
                  <a:cxn ang="0">
                    <a:pos x="12" y="59"/>
                  </a:cxn>
                  <a:cxn ang="0">
                    <a:pos x="8" y="59"/>
                  </a:cxn>
                  <a:cxn ang="0">
                    <a:pos x="4" y="59"/>
                  </a:cxn>
                  <a:cxn ang="0">
                    <a:pos x="3" y="59"/>
                  </a:cxn>
                  <a:cxn ang="0">
                    <a:pos x="3" y="61"/>
                  </a:cxn>
                  <a:cxn ang="0">
                    <a:pos x="2" y="64"/>
                  </a:cxn>
                </a:cxnLst>
                <a:rect l="0" t="0" r="r" b="b"/>
                <a:pathLst>
                  <a:path w="142" h="74">
                    <a:moveTo>
                      <a:pt x="0" y="0"/>
                    </a:moveTo>
                    <a:lnTo>
                      <a:pt x="2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0" y="8"/>
                    </a:lnTo>
                    <a:lnTo>
                      <a:pt x="129" y="57"/>
                    </a:lnTo>
                    <a:lnTo>
                      <a:pt x="136" y="59"/>
                    </a:lnTo>
                    <a:lnTo>
                      <a:pt x="138" y="62"/>
                    </a:lnTo>
                    <a:lnTo>
                      <a:pt x="139" y="66"/>
                    </a:lnTo>
                    <a:lnTo>
                      <a:pt x="141" y="68"/>
                    </a:lnTo>
                    <a:lnTo>
                      <a:pt x="140" y="70"/>
                    </a:lnTo>
                    <a:lnTo>
                      <a:pt x="136" y="73"/>
                    </a:lnTo>
                    <a:lnTo>
                      <a:pt x="12" y="59"/>
                    </a:lnTo>
                    <a:lnTo>
                      <a:pt x="8" y="59"/>
                    </a:lnTo>
                    <a:lnTo>
                      <a:pt x="4" y="59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2" y="64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66"/>
              <p:cNvSpPr>
                <a:spLocks noChangeAspect="1"/>
              </p:cNvSpPr>
              <p:nvPr/>
            </p:nvSpPr>
            <p:spPr bwMode="auto">
              <a:xfrm>
                <a:off x="1326" y="1391"/>
                <a:ext cx="142" cy="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" y="7"/>
                  </a:cxn>
                  <a:cxn ang="0">
                    <a:pos x="5" y="9"/>
                  </a:cxn>
                  <a:cxn ang="0">
                    <a:pos x="11" y="10"/>
                  </a:cxn>
                  <a:cxn ang="0">
                    <a:pos x="129" y="59"/>
                  </a:cxn>
                  <a:cxn ang="0">
                    <a:pos x="137" y="61"/>
                  </a:cxn>
                  <a:cxn ang="0">
                    <a:pos x="138" y="63"/>
                  </a:cxn>
                  <a:cxn ang="0">
                    <a:pos x="141" y="67"/>
                  </a:cxn>
                  <a:cxn ang="0">
                    <a:pos x="141" y="69"/>
                  </a:cxn>
                  <a:cxn ang="0">
                    <a:pos x="140" y="72"/>
                  </a:cxn>
                  <a:cxn ang="0">
                    <a:pos x="135" y="72"/>
                  </a:cxn>
                  <a:cxn ang="0">
                    <a:pos x="73" y="65"/>
                  </a:cxn>
                </a:cxnLst>
                <a:rect l="0" t="0" r="r" b="b"/>
                <a:pathLst>
                  <a:path w="142" h="73">
                    <a:moveTo>
                      <a:pt x="0" y="0"/>
                    </a:moveTo>
                    <a:lnTo>
                      <a:pt x="0" y="3"/>
                    </a:lnTo>
                    <a:lnTo>
                      <a:pt x="1" y="7"/>
                    </a:lnTo>
                    <a:lnTo>
                      <a:pt x="5" y="9"/>
                    </a:lnTo>
                    <a:lnTo>
                      <a:pt x="11" y="10"/>
                    </a:lnTo>
                    <a:lnTo>
                      <a:pt x="129" y="59"/>
                    </a:lnTo>
                    <a:lnTo>
                      <a:pt x="137" y="61"/>
                    </a:lnTo>
                    <a:lnTo>
                      <a:pt x="138" y="63"/>
                    </a:lnTo>
                    <a:lnTo>
                      <a:pt x="141" y="67"/>
                    </a:lnTo>
                    <a:lnTo>
                      <a:pt x="141" y="69"/>
                    </a:lnTo>
                    <a:lnTo>
                      <a:pt x="140" y="72"/>
                    </a:lnTo>
                    <a:lnTo>
                      <a:pt x="135" y="72"/>
                    </a:lnTo>
                    <a:lnTo>
                      <a:pt x="73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" name="Line 168"/>
            <p:cNvSpPr>
              <a:spLocks noChangeShapeType="1"/>
            </p:cNvSpPr>
            <p:nvPr/>
          </p:nvSpPr>
          <p:spPr bwMode="auto">
            <a:xfrm flipV="1">
              <a:off x="1477963" y="1919288"/>
              <a:ext cx="30480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69"/>
            <p:cNvSpPr>
              <a:spLocks noChangeShapeType="1"/>
            </p:cNvSpPr>
            <p:nvPr/>
          </p:nvSpPr>
          <p:spPr bwMode="auto">
            <a:xfrm rot="18742695" flipV="1">
              <a:off x="2767013" y="1912938"/>
              <a:ext cx="303212" cy="614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172"/>
            <p:cNvSpPr>
              <a:spLocks noChangeShapeType="1"/>
            </p:cNvSpPr>
            <p:nvPr/>
          </p:nvSpPr>
          <p:spPr bwMode="auto">
            <a:xfrm rot="12777622" flipV="1">
              <a:off x="3529013" y="2678113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7"/>
            <p:cNvSpPr>
              <a:spLocks/>
            </p:cNvSpPr>
            <p:nvPr/>
          </p:nvSpPr>
          <p:spPr bwMode="auto">
            <a:xfrm>
              <a:off x="415925" y="1268413"/>
              <a:ext cx="1439863" cy="441325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432" y="96"/>
                </a:cxn>
                <a:cxn ang="0">
                  <a:pos x="672" y="0"/>
                </a:cxn>
              </a:cxnLst>
              <a:rect l="0" t="0" r="r" b="b"/>
              <a:pathLst>
                <a:path w="672" h="144">
                  <a:moveTo>
                    <a:pt x="0" y="144"/>
                  </a:moveTo>
                  <a:lnTo>
                    <a:pt x="432" y="96"/>
                  </a:lnTo>
                  <a:lnTo>
                    <a:pt x="672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Text Box 179"/>
            <p:cNvSpPr txBox="1">
              <a:spLocks noChangeArrowheads="1"/>
            </p:cNvSpPr>
            <p:nvPr/>
          </p:nvSpPr>
          <p:spPr bwMode="auto">
            <a:xfrm>
              <a:off x="1568451" y="908050"/>
              <a:ext cx="350859" cy="303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Times New Roman" pitchFamily="-112" charset="0"/>
                </a:rPr>
                <a:t>e’</a:t>
              </a:r>
            </a:p>
          </p:txBody>
        </p:sp>
        <p:sp>
          <p:nvSpPr>
            <p:cNvPr id="19" name="Line 203"/>
            <p:cNvSpPr>
              <a:spLocks noChangeShapeType="1"/>
            </p:cNvSpPr>
            <p:nvPr/>
          </p:nvSpPr>
          <p:spPr bwMode="auto">
            <a:xfrm flipV="1">
              <a:off x="487363" y="2794000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204"/>
            <p:cNvSpPr>
              <a:spLocks noChangeShapeType="1"/>
            </p:cNvSpPr>
            <p:nvPr/>
          </p:nvSpPr>
          <p:spPr bwMode="auto">
            <a:xfrm rot="12777622" flipV="1">
              <a:off x="3513138" y="2708275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344"/>
            <p:cNvGrpSpPr>
              <a:grpSpLocks/>
            </p:cNvGrpSpPr>
            <p:nvPr/>
          </p:nvGrpSpPr>
          <p:grpSpPr bwMode="auto">
            <a:xfrm>
              <a:off x="385763" y="1168402"/>
              <a:ext cx="3825887" cy="2355856"/>
              <a:chOff x="243" y="736"/>
              <a:chExt cx="2410" cy="1484"/>
            </a:xfrm>
          </p:grpSpPr>
          <p:sp>
            <p:nvSpPr>
              <p:cNvPr id="24" name="Freeform 174"/>
              <p:cNvSpPr>
                <a:spLocks/>
              </p:cNvSpPr>
              <p:nvPr/>
            </p:nvSpPr>
            <p:spPr bwMode="auto">
              <a:xfrm flipV="1">
                <a:off x="427" y="1847"/>
                <a:ext cx="2033" cy="224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624" y="0"/>
                  </a:cxn>
                  <a:cxn ang="0">
                    <a:pos x="1200" y="48"/>
                  </a:cxn>
                </a:cxnLst>
                <a:rect l="0" t="0" r="r" b="b"/>
                <a:pathLst>
                  <a:path w="1200" h="48">
                    <a:moveTo>
                      <a:pt x="0" y="48"/>
                    </a:moveTo>
                    <a:cubicBezTo>
                      <a:pt x="212" y="24"/>
                      <a:pt x="424" y="0"/>
                      <a:pt x="624" y="0"/>
                    </a:cubicBezTo>
                    <a:cubicBezTo>
                      <a:pt x="824" y="0"/>
                      <a:pt x="1012" y="24"/>
                      <a:pt x="1200" y="48"/>
                    </a:cubicBez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 type="none" w="med" len="med"/>
                <a:tailEnd type="arrow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Text Box 175"/>
              <p:cNvSpPr txBox="1">
                <a:spLocks noChangeArrowheads="1"/>
              </p:cNvSpPr>
              <p:nvPr/>
            </p:nvSpPr>
            <p:spPr bwMode="auto">
              <a:xfrm>
                <a:off x="1403" y="2039"/>
                <a:ext cx="192" cy="1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50" b="1" dirty="0" err="1">
                    <a:latin typeface="Times New Roman" pitchFamily="-112" charset="0"/>
                  </a:rPr>
                  <a:t>t</a:t>
                </a:r>
                <a:endParaRPr lang="en-US" sz="1050" b="1" dirty="0">
                  <a:latin typeface="Times New Roman" pitchFamily="-112" charset="0"/>
                </a:endParaRPr>
              </a:p>
            </p:txBody>
          </p:sp>
          <p:sp>
            <p:nvSpPr>
              <p:cNvPr id="26" name="Line 176"/>
              <p:cNvSpPr>
                <a:spLocks noChangeShapeType="1"/>
              </p:cNvSpPr>
              <p:nvPr/>
            </p:nvSpPr>
            <p:spPr bwMode="auto">
              <a:xfrm flipV="1">
                <a:off x="1123" y="1207"/>
                <a:ext cx="623" cy="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7" name="Group 184"/>
              <p:cNvGrpSpPr>
                <a:grpSpLocks/>
              </p:cNvGrpSpPr>
              <p:nvPr/>
            </p:nvGrpSpPr>
            <p:grpSpPr bwMode="auto">
              <a:xfrm>
                <a:off x="243" y="856"/>
                <a:ext cx="2410" cy="1086"/>
                <a:chOff x="100" y="798"/>
                <a:chExt cx="2410" cy="1086"/>
              </a:xfrm>
            </p:grpSpPr>
            <p:sp>
              <p:nvSpPr>
                <p:cNvPr id="37" name="Text Box 185"/>
                <p:cNvSpPr txBox="1">
                  <a:spLocks noChangeArrowheads="1"/>
                </p:cNvSpPr>
                <p:nvPr/>
              </p:nvSpPr>
              <p:spPr bwMode="auto">
                <a:xfrm>
                  <a:off x="476" y="1026"/>
                  <a:ext cx="56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050" b="1" dirty="0">
                      <a:latin typeface="Times New Roman" pitchFamily="-112" charset="0"/>
                    </a:rPr>
                    <a:t>(Q</a:t>
                  </a:r>
                  <a:r>
                    <a:rPr lang="en-US" sz="1050" b="1" baseline="30000" dirty="0">
                      <a:latin typeface="Times New Roman" pitchFamily="-112" charset="0"/>
                    </a:rPr>
                    <a:t>2</a:t>
                  </a:r>
                  <a:r>
                    <a:rPr lang="en-US" sz="1050" b="1" dirty="0">
                      <a:latin typeface="Times New Roman" pitchFamily="-112" charset="0"/>
                    </a:rPr>
                    <a:t>)</a:t>
                  </a:r>
                </a:p>
              </p:txBody>
            </p:sp>
            <p:sp>
              <p:nvSpPr>
                <p:cNvPr id="38" name="Text Box 186"/>
                <p:cNvSpPr txBox="1">
                  <a:spLocks noChangeArrowheads="1"/>
                </p:cNvSpPr>
                <p:nvPr/>
              </p:nvSpPr>
              <p:spPr bwMode="auto">
                <a:xfrm>
                  <a:off x="100" y="798"/>
                  <a:ext cx="191" cy="1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200" dirty="0">
                      <a:latin typeface="Times New Roman" pitchFamily="-112" charset="0"/>
                    </a:rPr>
                    <a:t>e</a:t>
                  </a:r>
                </a:p>
              </p:txBody>
            </p:sp>
            <p:sp>
              <p:nvSpPr>
                <p:cNvPr id="39" name="Text Box 187"/>
                <p:cNvSpPr txBox="1">
                  <a:spLocks noChangeArrowheads="1"/>
                </p:cNvSpPr>
                <p:nvPr/>
              </p:nvSpPr>
              <p:spPr bwMode="auto">
                <a:xfrm>
                  <a:off x="293" y="1006"/>
                  <a:ext cx="28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100" b="1" dirty="0" err="1" smtClean="0">
                      <a:latin typeface="Symbol" pitchFamily="-112" charset="2"/>
                    </a:rPr>
                    <a:t>g</a:t>
                  </a:r>
                  <a:r>
                    <a:rPr lang="en-US" sz="1100" b="1" baseline="-25000" dirty="0" err="1" smtClean="0">
                      <a:latin typeface="Times New Roman" pitchFamily="-112" charset="0"/>
                    </a:rPr>
                    <a:t>L</a:t>
                  </a:r>
                  <a:r>
                    <a:rPr lang="en-US" sz="1100" b="1" dirty="0" smtClean="0">
                      <a:latin typeface="Times New Roman" pitchFamily="-112" charset="0"/>
                    </a:rPr>
                    <a:t>*</a:t>
                  </a:r>
                  <a:endParaRPr lang="en-US" sz="1100" b="1" dirty="0">
                    <a:latin typeface="Times New Roman" pitchFamily="-112" charset="0"/>
                  </a:endParaRPr>
                </a:p>
              </p:txBody>
            </p:sp>
            <p:grpSp>
              <p:nvGrpSpPr>
                <p:cNvPr id="40" name="Group 188"/>
                <p:cNvGrpSpPr>
                  <a:grpSpLocks/>
                </p:cNvGrpSpPr>
                <p:nvPr/>
              </p:nvGrpSpPr>
              <p:grpSpPr bwMode="auto">
                <a:xfrm>
                  <a:off x="159" y="1253"/>
                  <a:ext cx="2351" cy="631"/>
                  <a:chOff x="159" y="1253"/>
                  <a:chExt cx="2351" cy="631"/>
                </a:xfrm>
              </p:grpSpPr>
              <p:sp>
                <p:nvSpPr>
                  <p:cNvPr id="41" name="Text Box 18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2" y="1253"/>
                    <a:ext cx="592" cy="2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 dirty="0" err="1">
                        <a:latin typeface="Times New Roman" pitchFamily="-112" charset="0"/>
                      </a:rPr>
                      <a:t>x+ξ</a:t>
                    </a:r>
                    <a:r>
                      <a:rPr lang="en-US" sz="1050" b="1" dirty="0">
                        <a:latin typeface="Times New Roman" pitchFamily="-112" charset="0"/>
                      </a:rPr>
                      <a:t> </a:t>
                    </a:r>
                  </a:p>
                </p:txBody>
              </p:sp>
              <p:sp>
                <p:nvSpPr>
                  <p:cNvPr id="42" name="Text Box 1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98" y="1260"/>
                    <a:ext cx="476" cy="18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>
                        <a:latin typeface="Times New Roman" pitchFamily="-112" charset="0"/>
                      </a:rPr>
                      <a:t>x-ξ </a:t>
                    </a:r>
                  </a:p>
                </p:txBody>
              </p:sp>
              <p:sp>
                <p:nvSpPr>
                  <p:cNvPr id="43" name="Line 191"/>
                  <p:cNvSpPr>
                    <a:spLocks noChangeShapeType="1"/>
                  </p:cNvSpPr>
                  <p:nvPr/>
                </p:nvSpPr>
                <p:spPr bwMode="auto">
                  <a:xfrm rot="12777622" flipV="1">
                    <a:off x="2078" y="1692"/>
                    <a:ext cx="432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4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298"/>
                    <a:ext cx="1723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45" name="Group 193"/>
                  <p:cNvGrpSpPr>
                    <a:grpSpLocks/>
                  </p:cNvGrpSpPr>
                  <p:nvPr/>
                </p:nvGrpSpPr>
                <p:grpSpPr bwMode="auto">
                  <a:xfrm>
                    <a:off x="159" y="1379"/>
                    <a:ext cx="2042" cy="505"/>
                    <a:chOff x="159" y="1379"/>
                    <a:chExt cx="2042" cy="505"/>
                  </a:xfrm>
                </p:grpSpPr>
                <p:grpSp>
                  <p:nvGrpSpPr>
                    <p:cNvPr id="46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379"/>
                      <a:ext cx="2042" cy="505"/>
                      <a:chOff x="241" y="625"/>
                      <a:chExt cx="2042" cy="505"/>
                    </a:xfrm>
                  </p:grpSpPr>
                  <p:grpSp>
                    <p:nvGrpSpPr>
                      <p:cNvPr id="48" name="Group 1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1" y="625"/>
                        <a:ext cx="2042" cy="505"/>
                        <a:chOff x="241" y="625"/>
                        <a:chExt cx="2042" cy="505"/>
                      </a:xfrm>
                    </p:grpSpPr>
                    <p:grpSp>
                      <p:nvGrpSpPr>
                        <p:cNvPr id="50" name="Group 1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72" y="625"/>
                          <a:ext cx="1611" cy="505"/>
                          <a:chOff x="672" y="625"/>
                          <a:chExt cx="1611" cy="505"/>
                        </a:xfrm>
                      </p:grpSpPr>
                      <p:sp>
                        <p:nvSpPr>
                          <p:cNvPr id="52" name="Oval 19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72" y="746"/>
                            <a:ext cx="1492" cy="384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FF0000"/>
                              </a:gs>
                              <a:gs pos="100000">
                                <a:srgbClr val="FF0000">
                                  <a:gamma/>
                                  <a:shade val="46275"/>
                                  <a:invGamma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3" name="Text Box 19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47" y="756"/>
                            <a:ext cx="1536" cy="18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H, H, E, E (</a:t>
                            </a:r>
                            <a:r>
                              <a:rPr lang="en-US" sz="1100" b="1" dirty="0" err="1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x,ξ,t</a:t>
                            </a: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)</a:t>
                            </a:r>
                          </a:p>
                        </p:txBody>
                      </p:sp>
                      <p:sp>
                        <p:nvSpPr>
                          <p:cNvPr id="54" name="Text Box 199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52" y="625"/>
                            <a:ext cx="192" cy="23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Times New Roman" pitchFamily="-112" charset="0"/>
                              </a:rPr>
                              <a:t>~</a:t>
                            </a:r>
                          </a:p>
                        </p:txBody>
                      </p:sp>
                    </p:grpSp>
                    <p:sp>
                      <p:nvSpPr>
                        <p:cNvPr id="51" name="Line 2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1" y="93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49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56" y="962"/>
                        <a:ext cx="432" cy="14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7" name="Text Box 20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72" y="1380"/>
                      <a:ext cx="191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-112" charset="0"/>
                          <a:ea typeface="Times New Roman" pitchFamily="-112" charset="0"/>
                          <a:cs typeface="Times New Roman" pitchFamily="-112" charset="0"/>
                        </a:rPr>
                        <a:t>~</a:t>
                      </a:r>
                    </a:p>
                  </p:txBody>
                </p:sp>
              </p:grpSp>
            </p:grpSp>
          </p:grpSp>
          <p:grpSp>
            <p:nvGrpSpPr>
              <p:cNvPr id="28" name="Group 205"/>
              <p:cNvGrpSpPr>
                <a:grpSpLocks noChangeAspect="1"/>
              </p:cNvGrpSpPr>
              <p:nvPr/>
            </p:nvGrpSpPr>
            <p:grpSpPr bwMode="auto">
              <a:xfrm rot="2775006">
                <a:off x="1826" y="897"/>
                <a:ext cx="81" cy="345"/>
                <a:chOff x="1324" y="1002"/>
                <a:chExt cx="146" cy="462"/>
              </a:xfrm>
            </p:grpSpPr>
            <p:sp>
              <p:nvSpPr>
                <p:cNvPr id="30" name="Freeform 206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207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208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209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210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211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Freeform 212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" name="Text Box 213"/>
              <p:cNvSpPr txBox="1">
                <a:spLocks noChangeArrowheads="1"/>
              </p:cNvSpPr>
              <p:nvPr/>
            </p:nvSpPr>
            <p:spPr bwMode="auto">
              <a:xfrm>
                <a:off x="1778" y="736"/>
                <a:ext cx="478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50" dirty="0">
                    <a:latin typeface="Symbol" pitchFamily="-112" charset="2"/>
                  </a:rPr>
                  <a:t>g</a:t>
                </a:r>
                <a:r>
                  <a:rPr lang="en-US" sz="1050" b="1" dirty="0" smtClean="0">
                    <a:latin typeface="Symbol" pitchFamily="-112" charset="2"/>
                  </a:rPr>
                  <a:t>, </a:t>
                </a:r>
                <a:r>
                  <a:rPr lang="en-US" sz="1050" b="1" dirty="0" err="1" smtClean="0">
                    <a:latin typeface="Symbol" pitchFamily="-112" charset="2"/>
                  </a:rPr>
                  <a:t>p,</a:t>
                </a:r>
                <a:r>
                  <a:rPr lang="en-US" sz="1050" dirty="0" err="1" smtClean="0">
                    <a:latin typeface="+mj-lt"/>
                  </a:rPr>
                  <a:t>J</a:t>
                </a:r>
                <a:r>
                  <a:rPr lang="en-US" sz="1050" dirty="0" smtClean="0">
                    <a:latin typeface="Symbol" pitchFamily="-112" charset="2"/>
                  </a:rPr>
                  <a:t>/Y</a:t>
                </a:r>
                <a:endParaRPr lang="en-US" sz="1050" b="1" dirty="0">
                  <a:latin typeface="Symbol" pitchFamily="-112" charset="2"/>
                </a:endParaRPr>
              </a:p>
            </p:txBody>
          </p:sp>
        </p:grpSp>
        <p:sp>
          <p:nvSpPr>
            <p:cNvPr id="22" name="Text Box 214"/>
            <p:cNvSpPr txBox="1">
              <a:spLocks noChangeArrowheads="1"/>
            </p:cNvSpPr>
            <p:nvPr/>
          </p:nvSpPr>
          <p:spPr bwMode="auto">
            <a:xfrm>
              <a:off x="158750" y="2874963"/>
              <a:ext cx="330667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>
                  <a:latin typeface="Times New Roman" pitchFamily="-112" charset="0"/>
                </a:rPr>
                <a:t>p</a:t>
              </a:r>
            </a:p>
          </p:txBody>
        </p:sp>
        <p:sp>
          <p:nvSpPr>
            <p:cNvPr id="23" name="Text Box 215"/>
            <p:cNvSpPr txBox="1">
              <a:spLocks noChangeArrowheads="1"/>
            </p:cNvSpPr>
            <p:nvPr/>
          </p:nvSpPr>
          <p:spPr bwMode="auto">
            <a:xfrm>
              <a:off x="3872632" y="2801240"/>
              <a:ext cx="374961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 err="1">
                  <a:latin typeface="Times New Roman" pitchFamily="-112" charset="0"/>
                </a:rPr>
                <a:t>p</a:t>
              </a:r>
              <a:r>
                <a:rPr lang="en-US" sz="1100" b="1" dirty="0">
                  <a:latin typeface="Times New Roman" pitchFamily="-112" charset="0"/>
                </a:rPr>
                <a:t>’</a:t>
              </a:r>
            </a:p>
          </p:txBody>
        </p:sp>
      </p:grp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Science-driven Detector Requirements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25400" y="736600"/>
            <a:ext cx="6087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Detector requirements coming directly from the physics case </a:t>
            </a:r>
            <a:endParaRPr lang="en-US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1115450" y="1943100"/>
            <a:ext cx="6553200" cy="200054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solidFill>
              <a:srgbClr val="0000FF"/>
            </a:solidFill>
          </a:ln>
          <a:effectLst>
            <a:glow rad="101600">
              <a:srgbClr val="0000FF">
                <a:alpha val="75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cs typeface="Comic Sans MS"/>
              </a:rPr>
              <a:t>Overall detector requirements: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large acceptance: -4.5 ≲ </a:t>
            </a:r>
            <a:r>
              <a:rPr lang="en-US" sz="2000" dirty="0" err="1" smtClean="0">
                <a:solidFill>
                  <a:srgbClr val="322F31"/>
                </a:solidFill>
                <a:cs typeface="Symbol" charset="2"/>
              </a:rPr>
              <a:t>η</a:t>
            </a: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 ≲ 4.5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high </a:t>
            </a:r>
            <a:r>
              <a:rPr lang="en-US" sz="2000" dirty="0">
                <a:solidFill>
                  <a:srgbClr val="322F31"/>
                </a:solidFill>
                <a:cs typeface="Comic Sans MS"/>
              </a:rPr>
              <a:t>precision low </a:t>
            </a: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mass tracking 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equal coverage of tracking and EM-</a:t>
            </a:r>
            <a:r>
              <a:rPr lang="en-US" sz="2000" dirty="0" err="1" smtClean="0">
                <a:solidFill>
                  <a:srgbClr val="322F31"/>
                </a:solidFill>
                <a:cs typeface="Comic Sans MS"/>
              </a:rPr>
              <a:t>calorimetry</a:t>
            </a: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 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high performance PID to separate </a:t>
            </a:r>
            <a:r>
              <a:rPr lang="en-US" sz="2000" dirty="0" smtClean="0">
                <a:solidFill>
                  <a:srgbClr val="322F31"/>
                </a:solidFill>
                <a:cs typeface="Symbol" charset="2"/>
              </a:rPr>
              <a:t>p</a:t>
            </a: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, K, π on track level 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>
                <a:solidFill>
                  <a:srgbClr val="322F31"/>
                </a:solidFill>
                <a:cs typeface="Comic Sans MS"/>
              </a:rPr>
              <a:t>high control on systematic effects</a:t>
            </a:r>
          </a:p>
        </p:txBody>
      </p:sp>
    </p:spTree>
    <p:extLst>
      <p:ext uri="{BB962C8B-B14F-4D97-AF65-F5344CB8AC3E}">
        <p14:creationId xmlns:p14="http://schemas.microsoft.com/office/powerpoint/2010/main" val="322265618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rgbClr val="000099"/>
                </a:solidFill>
                <a:latin typeface="Tahoma" pitchFamily="-84" charset="0"/>
              </a:rPr>
              <a:t>June, 2017</a:t>
            </a:r>
            <a:endParaRPr lang="ru-RU" dirty="0">
              <a:solidFill>
                <a:srgbClr val="000099"/>
              </a:solidFill>
              <a:latin typeface="Tahoma" pitchFamily="-8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25</a:t>
            </a:fld>
            <a:r>
              <a:rPr lang="en-US" dirty="0" smtClean="0"/>
              <a:t>/34</a:t>
            </a:r>
            <a:endParaRPr lang="ru-RU" dirty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0" y="1905000"/>
            <a:ext cx="5311422" cy="6858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Upgrade </a:t>
            </a:r>
            <a:r>
              <a:rPr lang="en-US" sz="28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sPHENIX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to </a:t>
            </a:r>
            <a:r>
              <a:rPr lang="en-US" sz="28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ePHENIX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 </a:t>
            </a:r>
            <a:endParaRPr lang="en-US" sz="2800" dirty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0" y="4648200"/>
            <a:ext cx="5334000" cy="1447800"/>
          </a:xfrm>
          <a:prstGeom prst="rect">
            <a:avLst/>
          </a:prstGeom>
        </p:spPr>
        <p:txBody>
          <a:bodyPr vert="horz" lIns="91283" tIns="45642" rIns="91283" bIns="45642" rtlCol="0">
            <a:no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 model detector concept: </a:t>
            </a:r>
            <a:r>
              <a:rPr lang="en-US" sz="28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BeAST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(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B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rookhaven </a:t>
            </a:r>
            <a:r>
              <a:rPr lang="en-US" sz="2800" dirty="0" err="1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eA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</a:t>
            </a:r>
            <a:r>
              <a:rPr lang="en-US" sz="28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olenoidal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racker)</a:t>
            </a:r>
            <a:endParaRPr lang="en-US" sz="2800" dirty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143000"/>
            <a:ext cx="3907287" cy="2267367"/>
          </a:xfrm>
          <a:prstGeom prst="rect">
            <a:avLst/>
          </a:prstGeom>
        </p:spPr>
      </p:pic>
      <p:pic>
        <p:nvPicPr>
          <p:cNvPr id="2" name="Picture 1" descr="beast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9679" r="7001" b="3120"/>
          <a:stretch/>
        </p:blipFill>
        <p:spPr>
          <a:xfrm>
            <a:off x="5105400" y="3627315"/>
            <a:ext cx="3877783" cy="2709477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268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>
                <a:solidFill>
                  <a:srgbClr val="FF0000"/>
                </a:solidFill>
                <a:latin typeface="+mj-lt"/>
              </a:rPr>
              <a:t>D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etector designs at eRHIC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2908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68856" cy="35665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78670" y="867834"/>
            <a:ext cx="608557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EIC </a:t>
            </a:r>
            <a:r>
              <a:rPr lang="en-US" dirty="0" smtClean="0"/>
              <a:t>received in </a:t>
            </a:r>
            <a:r>
              <a:rPr lang="en-US" dirty="0"/>
              <a:t>the 2015 Long Range </a:t>
            </a:r>
            <a:r>
              <a:rPr lang="en-US" dirty="0" smtClean="0"/>
              <a:t>Planning </a:t>
            </a:r>
            <a:r>
              <a:rPr lang="en-US" dirty="0"/>
              <a:t>of the </a:t>
            </a:r>
            <a:r>
              <a:rPr lang="en-US" dirty="0" smtClean="0"/>
              <a:t>American National Science Advisory Committee (NSAC)  the following recommendation</a:t>
            </a:r>
          </a:p>
          <a:p>
            <a:endParaRPr lang="en-US" sz="800" dirty="0" smtClean="0"/>
          </a:p>
          <a:p>
            <a:r>
              <a:rPr lang="en-US" i="1" dirty="0" smtClean="0">
                <a:solidFill>
                  <a:srgbClr val="0000FF"/>
                </a:solidFill>
              </a:rPr>
              <a:t>“</a:t>
            </a:r>
            <a:r>
              <a:rPr lang="en-US" i="1" dirty="0">
                <a:solidFill>
                  <a:srgbClr val="0000FF"/>
                </a:solidFill>
              </a:rPr>
              <a:t>We recommend a high-energy high-luminosity </a:t>
            </a:r>
            <a:r>
              <a:rPr lang="en-US" i="1" dirty="0" smtClean="0">
                <a:solidFill>
                  <a:srgbClr val="0000FF"/>
                </a:solidFill>
              </a:rPr>
              <a:t>polarized </a:t>
            </a:r>
            <a:r>
              <a:rPr lang="en-US" i="1" dirty="0">
                <a:solidFill>
                  <a:srgbClr val="0000FF"/>
                </a:solidFill>
              </a:rPr>
              <a:t>EIC as the highest priority for new </a:t>
            </a:r>
            <a:r>
              <a:rPr lang="en-US" i="1" dirty="0" smtClean="0">
                <a:solidFill>
                  <a:srgbClr val="0000FF"/>
                </a:solidFill>
              </a:rPr>
              <a:t>facility </a:t>
            </a:r>
            <a:r>
              <a:rPr lang="en-US" i="1" dirty="0">
                <a:solidFill>
                  <a:srgbClr val="0000FF"/>
                </a:solidFill>
              </a:rPr>
              <a:t>construction following the completion of </a:t>
            </a:r>
            <a:r>
              <a:rPr lang="en-US" i="1" dirty="0" smtClean="0">
                <a:solidFill>
                  <a:srgbClr val="0000FF"/>
                </a:solidFill>
              </a:rPr>
              <a:t>FRIB”</a:t>
            </a:r>
          </a:p>
          <a:p>
            <a:endParaRPr lang="en-US" sz="1000" dirty="0" smtClean="0"/>
          </a:p>
          <a:p>
            <a:r>
              <a:rPr lang="en-US" sz="1000" dirty="0" smtClean="0"/>
              <a:t>http</a:t>
            </a:r>
            <a:r>
              <a:rPr lang="en-US" sz="1000" dirty="0"/>
              <a:t>://</a:t>
            </a:r>
            <a:r>
              <a:rPr lang="en-US" sz="1000" dirty="0" err="1"/>
              <a:t>science.energy.gov</a:t>
            </a:r>
            <a:r>
              <a:rPr lang="en-US" sz="1000" dirty="0"/>
              <a:t>/~/media/</a:t>
            </a:r>
            <a:r>
              <a:rPr lang="en-US" sz="1000" dirty="0" err="1"/>
              <a:t>np</a:t>
            </a:r>
            <a:r>
              <a:rPr lang="en-US" sz="1000" dirty="0"/>
              <a:t>/</a:t>
            </a:r>
            <a:r>
              <a:rPr lang="en-US" sz="1000" dirty="0" err="1"/>
              <a:t>nsac</a:t>
            </a:r>
            <a:r>
              <a:rPr lang="en-US" sz="1000" dirty="0"/>
              <a:t>/</a:t>
            </a:r>
            <a:r>
              <a:rPr lang="en-US" sz="1000" dirty="0" err="1"/>
              <a:t>pdf</a:t>
            </a:r>
            <a:r>
              <a:rPr lang="en-US" sz="1000" dirty="0"/>
              <a:t>/2015LRP/2015_LRPNS_091815.pdf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" y="3105150"/>
            <a:ext cx="90551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Next Steps:</a:t>
            </a:r>
          </a:p>
          <a:p>
            <a:r>
              <a:rPr lang="en-US" sz="2000" dirty="0"/>
              <a:t>A review of the </a:t>
            </a:r>
            <a:r>
              <a:rPr lang="en-US" sz="2000" dirty="0" smtClean="0"/>
              <a:t>project by the National </a:t>
            </a:r>
            <a:r>
              <a:rPr lang="en-US" sz="2000" dirty="0"/>
              <a:t>Academy of Science </a:t>
            </a:r>
            <a:r>
              <a:rPr lang="en-US" sz="2000" dirty="0" smtClean="0"/>
              <a:t>(NAS) is ongoing, and a </a:t>
            </a:r>
            <a:r>
              <a:rPr lang="en-US" sz="2000" dirty="0"/>
              <a:t>report is expected in </a:t>
            </a:r>
            <a:r>
              <a:rPr lang="en-US" sz="2000" dirty="0" smtClean="0"/>
              <a:t>spring next year. </a:t>
            </a:r>
            <a:r>
              <a:rPr lang="en-US" sz="2000" dirty="0"/>
              <a:t>After </a:t>
            </a:r>
            <a:r>
              <a:rPr lang="en-US" sz="2000" dirty="0" smtClean="0"/>
              <a:t>this, the </a:t>
            </a:r>
            <a:r>
              <a:rPr lang="en-US" sz="2000" dirty="0"/>
              <a:t>DOE will launch its </a:t>
            </a:r>
            <a:r>
              <a:rPr lang="en-US" sz="2000" dirty="0" smtClean="0"/>
              <a:t>Critical </a:t>
            </a:r>
            <a:r>
              <a:rPr lang="en-US" sz="2000" dirty="0"/>
              <a:t>Decision (CD) process</a:t>
            </a:r>
            <a:r>
              <a:rPr lang="is-IS" sz="2000" dirty="0"/>
              <a:t>… </a:t>
            </a:r>
          </a:p>
          <a:p>
            <a:pPr marL="800100" lvl="1" indent="-342900">
              <a:buClr>
                <a:srgbClr val="0000FF"/>
              </a:buClr>
              <a:buSzPct val="90000"/>
              <a:buFont typeface="Wingdings" charset="2"/>
              <a:buChar char="q"/>
            </a:pPr>
            <a:r>
              <a:rPr lang="is-IS" sz="2000" dirty="0"/>
              <a:t>CD0 soon after the </a:t>
            </a:r>
            <a:r>
              <a:rPr lang="is-IS" sz="2000" dirty="0" smtClean="0"/>
              <a:t>NAS </a:t>
            </a:r>
            <a:r>
              <a:rPr lang="is-IS" sz="2000" dirty="0"/>
              <a:t>review.... </a:t>
            </a:r>
            <a:r>
              <a:rPr lang="is-IS" sz="2000" dirty="0" smtClean="0"/>
              <a:t>(FY2018)</a:t>
            </a:r>
            <a:endParaRPr lang="is-IS" sz="2000" dirty="0"/>
          </a:p>
          <a:p>
            <a:pPr marL="800100" lvl="1" indent="-342900">
              <a:buClr>
                <a:srgbClr val="0000FF"/>
              </a:buClr>
              <a:buSzPct val="90000"/>
              <a:buFont typeface="Wingdings" charset="2"/>
              <a:buChar char="q"/>
            </a:pPr>
            <a:r>
              <a:rPr lang="is-IS" sz="2000" dirty="0" smtClean="0">
                <a:solidFill>
                  <a:srgbClr val="0000FF"/>
                </a:solidFill>
              </a:rPr>
              <a:t>CD1: site </a:t>
            </a:r>
            <a:r>
              <a:rPr lang="is-IS" sz="2000" dirty="0">
                <a:solidFill>
                  <a:srgbClr val="0000FF"/>
                </a:solidFill>
              </a:rPr>
              <a:t>selection </a:t>
            </a:r>
            <a:endParaRPr lang="is-IS" sz="2000" dirty="0" smtClean="0">
              <a:solidFill>
                <a:srgbClr val="0000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2997200" y="116007"/>
            <a:ext cx="596704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project status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2373" y="5226734"/>
            <a:ext cx="75187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Bernd </a:t>
            </a:r>
            <a:r>
              <a:rPr lang="en-US" sz="2400" b="1" dirty="0" err="1" smtClean="0">
                <a:solidFill>
                  <a:srgbClr val="FF0000"/>
                </a:solidFill>
              </a:rPr>
              <a:t>Surrow’s</a:t>
            </a:r>
            <a:r>
              <a:rPr lang="en-US" sz="2400" b="1" dirty="0" smtClean="0">
                <a:solidFill>
                  <a:srgbClr val="FF0000"/>
                </a:solidFill>
              </a:rPr>
              <a:t> talk </a:t>
            </a:r>
            <a:r>
              <a:rPr lang="en-US" sz="2400" b="1" dirty="0" smtClean="0">
                <a:solidFill>
                  <a:srgbClr val="FF0000"/>
                </a:solidFill>
                <a:sym typeface="Wingdings"/>
              </a:rPr>
              <a:t> Latest</a:t>
            </a:r>
            <a:r>
              <a:rPr lang="en-US" sz="2400" b="1" dirty="0" smtClean="0">
                <a:solidFill>
                  <a:srgbClr val="FF0000"/>
                </a:solidFill>
              </a:rPr>
              <a:t> updates on the NAS Review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12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5" name="Picture 4" descr="map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1" t="11883" r="9491" b="6208"/>
          <a:stretch/>
        </p:blipFill>
        <p:spPr>
          <a:xfrm>
            <a:off x="101600" y="582090"/>
            <a:ext cx="3342209" cy="23299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43809" y="713329"/>
            <a:ext cx="55520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EIC is an International enterprise!</a:t>
            </a:r>
            <a:endParaRPr lang="en-US" dirty="0" smtClean="0"/>
          </a:p>
          <a:p>
            <a:r>
              <a:rPr lang="en-US" dirty="0" smtClean="0"/>
              <a:t>Currently </a:t>
            </a:r>
            <a:r>
              <a:rPr lang="en-US" b="1" dirty="0" smtClean="0">
                <a:solidFill>
                  <a:srgbClr val="0000FF"/>
                </a:solidFill>
              </a:rPr>
              <a:t>692 </a:t>
            </a:r>
            <a:r>
              <a:rPr lang="en-US" b="1" dirty="0" smtClean="0">
                <a:solidFill>
                  <a:srgbClr val="0000FF"/>
                </a:solidFill>
              </a:rPr>
              <a:t>members </a:t>
            </a:r>
            <a:r>
              <a:rPr lang="en-US" dirty="0" smtClean="0"/>
              <a:t>from </a:t>
            </a:r>
            <a:r>
              <a:rPr lang="en-US" dirty="0" smtClean="0"/>
              <a:t>157 </a:t>
            </a:r>
            <a:r>
              <a:rPr lang="en-US" dirty="0" smtClean="0"/>
              <a:t>institutions from </a:t>
            </a:r>
            <a:r>
              <a:rPr lang="en-US" dirty="0" smtClean="0"/>
              <a:t>29 </a:t>
            </a:r>
            <a:r>
              <a:rPr lang="en-US" dirty="0" smtClean="0"/>
              <a:t>countries from 6 world regions</a:t>
            </a:r>
          </a:p>
          <a:p>
            <a:r>
              <a:rPr lang="en-US" dirty="0" smtClean="0"/>
              <a:t>North America</a:t>
            </a:r>
            <a:r>
              <a:rPr lang="en-US" dirty="0" smtClean="0"/>
              <a:t>: 46% - </a:t>
            </a:r>
            <a:r>
              <a:rPr lang="en-US" dirty="0" smtClean="0">
                <a:solidFill>
                  <a:srgbClr val="0000FF"/>
                </a:solidFill>
              </a:rPr>
              <a:t>Europe: </a:t>
            </a:r>
            <a:r>
              <a:rPr lang="en-US" dirty="0" smtClean="0">
                <a:solidFill>
                  <a:srgbClr val="0000FF"/>
                </a:solidFill>
              </a:rPr>
              <a:t>32% </a:t>
            </a:r>
            <a:r>
              <a:rPr lang="en-US" dirty="0" smtClean="0"/>
              <a:t>- Asia</a:t>
            </a:r>
            <a:r>
              <a:rPr lang="en-US" dirty="0" smtClean="0"/>
              <a:t>: </a:t>
            </a:r>
            <a:r>
              <a:rPr lang="en-US" dirty="0" smtClean="0"/>
              <a:t>17% </a:t>
            </a:r>
          </a:p>
          <a:p>
            <a:r>
              <a:rPr lang="en-US" dirty="0" smtClean="0"/>
              <a:t>South America 2% - Africa 2% - Oceania 2%</a:t>
            </a:r>
            <a:endParaRPr lang="en-US" dirty="0" smtClean="0"/>
          </a:p>
          <a:p>
            <a:endParaRPr lang="en-US" sz="1200" dirty="0"/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sym typeface="Wingdings"/>
              </a:rPr>
              <a:t>C</a:t>
            </a:r>
            <a:r>
              <a:rPr lang="en-US" dirty="0" smtClean="0">
                <a:sym typeface="Wingdings"/>
              </a:rPr>
              <a:t>ontinuously growing!</a:t>
            </a:r>
            <a:endParaRPr lang="en-US" dirty="0"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  <a:sym typeface="Wingdings"/>
              </a:rPr>
              <a:t>Sign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up and join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us on EICUG.ORG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166" y="4747706"/>
            <a:ext cx="8148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Upcoming </a:t>
            </a:r>
            <a:r>
              <a:rPr lang="en-US" b="1" dirty="0" smtClean="0">
                <a:solidFill>
                  <a:srgbClr val="FF0000"/>
                </a:solidFill>
              </a:rPr>
              <a:t>EIC Users’ </a:t>
            </a:r>
            <a:r>
              <a:rPr lang="en-US" b="1" dirty="0">
                <a:solidFill>
                  <a:srgbClr val="FF0000"/>
                </a:solidFill>
              </a:rPr>
              <a:t>G</a:t>
            </a:r>
            <a:r>
              <a:rPr lang="en-US" b="1" dirty="0" smtClean="0">
                <a:solidFill>
                  <a:srgbClr val="FF0000"/>
                </a:solidFill>
              </a:rPr>
              <a:t>roup </a:t>
            </a:r>
            <a:r>
              <a:rPr lang="en-US" b="1" dirty="0">
                <a:solidFill>
                  <a:srgbClr val="FF0000"/>
                </a:solidFill>
              </a:rPr>
              <a:t>M</a:t>
            </a:r>
            <a:r>
              <a:rPr lang="en-US" b="1" dirty="0" smtClean="0">
                <a:solidFill>
                  <a:srgbClr val="FF0000"/>
                </a:solidFill>
              </a:rPr>
              <a:t>eeting </a:t>
            </a:r>
            <a:r>
              <a:rPr lang="en-US" dirty="0" smtClean="0"/>
              <a:t>will be held in </a:t>
            </a:r>
            <a:r>
              <a:rPr lang="en-US" dirty="0" smtClean="0"/>
              <a:t>Trieste (Italy): </a:t>
            </a:r>
            <a:r>
              <a:rPr lang="en-US" b="1" dirty="0" smtClean="0"/>
              <a:t>July 18-22, 2017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166" y="5116014"/>
            <a:ext cx="8974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Very active generic EIC detector R&amp;D </a:t>
            </a:r>
            <a:r>
              <a:rPr lang="en-US" dirty="0"/>
              <a:t>program </a:t>
            </a:r>
            <a:r>
              <a:rPr lang="en-US" dirty="0" smtClean="0"/>
              <a:t>(37 groups collaborate on tracking</a:t>
            </a:r>
            <a:r>
              <a:rPr lang="en-US" dirty="0"/>
              <a:t>, calorimeter, </a:t>
            </a:r>
            <a:r>
              <a:rPr lang="en-US" dirty="0" smtClean="0"/>
              <a:t>PID and…): </a:t>
            </a:r>
            <a:r>
              <a:rPr lang="en-US" dirty="0" smtClean="0"/>
              <a:t>https</a:t>
            </a:r>
            <a:r>
              <a:rPr lang="en-US" dirty="0"/>
              <a:t>://wiki.bnl.gov/conferences/index.php/EIC_R%</a:t>
            </a:r>
            <a:r>
              <a:rPr lang="en-US" dirty="0" smtClean="0"/>
              <a:t>25D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402" y="5736765"/>
            <a:ext cx="8938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EIC Conference series: </a:t>
            </a:r>
            <a:r>
              <a:rPr lang="en-US" b="1" dirty="0" smtClean="0">
                <a:solidFill>
                  <a:srgbClr val="0000FF"/>
                </a:solidFill>
              </a:rPr>
              <a:t>POETIC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/>
              <a:t>(</a:t>
            </a:r>
            <a:r>
              <a:rPr lang="en-US" dirty="0"/>
              <a:t>Physics Opportunities at an </a:t>
            </a:r>
            <a:r>
              <a:rPr lang="en-US" dirty="0" err="1"/>
              <a:t>ElecTron</a:t>
            </a:r>
            <a:r>
              <a:rPr lang="en-US" dirty="0"/>
              <a:t>-Ion </a:t>
            </a:r>
            <a:r>
              <a:rPr lang="en-US" dirty="0" smtClean="0"/>
              <a:t>Collider</a:t>
            </a:r>
            <a:r>
              <a:rPr lang="en-US" dirty="0" smtClean="0"/>
              <a:t>)</a:t>
            </a:r>
            <a:r>
              <a:rPr lang="en-US" dirty="0"/>
              <a:t> </a:t>
            </a:r>
            <a:endParaRPr lang="en-US" dirty="0" smtClean="0"/>
          </a:p>
          <a:p>
            <a:pPr marL="292100">
              <a:buClr>
                <a:srgbClr val="0000FF"/>
              </a:buClr>
            </a:pPr>
            <a:r>
              <a:rPr lang="en-US" dirty="0" smtClean="0"/>
              <a:t>next will be </a:t>
            </a:r>
            <a:r>
              <a:rPr lang="en-US" dirty="0"/>
              <a:t>held </a:t>
            </a:r>
            <a:r>
              <a:rPr lang="en-US" dirty="0" smtClean="0"/>
              <a:t>in Regensburg (Germany): </a:t>
            </a:r>
            <a:r>
              <a:rPr lang="en-US" b="1" dirty="0" smtClean="0"/>
              <a:t>March 19-22, 2018</a:t>
            </a:r>
            <a:endParaRPr lang="en-US" b="1" dirty="0" smtClean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Users’ group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330" y="2896359"/>
            <a:ext cx="873488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Steering </a:t>
            </a:r>
            <a:r>
              <a:rPr lang="en-US" sz="1600" b="1" dirty="0">
                <a:solidFill>
                  <a:srgbClr val="FF0000"/>
                </a:solidFill>
              </a:rPr>
              <a:t>Committee: </a:t>
            </a:r>
          </a:p>
          <a:p>
            <a:pPr marL="177800"/>
            <a:r>
              <a:rPr lang="en-US" sz="1600" dirty="0">
                <a:solidFill>
                  <a:srgbClr val="0000FF"/>
                </a:solidFill>
              </a:rPr>
              <a:t>Acting Chair: </a:t>
            </a:r>
            <a:r>
              <a:rPr lang="en-US" sz="1600" dirty="0"/>
              <a:t>Bernd </a:t>
            </a:r>
            <a:r>
              <a:rPr lang="en-US" sz="1600" dirty="0" err="1"/>
              <a:t>Surrow</a:t>
            </a:r>
            <a:endParaRPr lang="en-US" sz="1600" b="1" dirty="0">
              <a:solidFill>
                <a:srgbClr val="FF0000"/>
              </a:solidFill>
            </a:endParaRPr>
          </a:p>
          <a:p>
            <a:pPr indent="177800"/>
            <a:r>
              <a:rPr lang="en-US" sz="1600" dirty="0">
                <a:solidFill>
                  <a:srgbClr val="0000FF"/>
                </a:solidFill>
              </a:rPr>
              <a:t>Regular members: </a:t>
            </a:r>
            <a:r>
              <a:rPr lang="en-US" sz="1600" dirty="0"/>
              <a:t>John R. Arrington, Charles E. Hyde, Marco </a:t>
            </a:r>
            <a:r>
              <a:rPr lang="en-US" sz="1600" dirty="0" err="1"/>
              <a:t>Radici</a:t>
            </a:r>
            <a:endParaRPr lang="en-US" sz="1600" dirty="0"/>
          </a:p>
          <a:p>
            <a:pPr indent="177800"/>
            <a:r>
              <a:rPr lang="en-US" sz="1600" dirty="0">
                <a:solidFill>
                  <a:srgbClr val="0000FF"/>
                </a:solidFill>
              </a:rPr>
              <a:t>Lab representatives: </a:t>
            </a:r>
            <a:r>
              <a:rPr lang="en-US" sz="1600" dirty="0"/>
              <a:t>Thomas </a:t>
            </a:r>
            <a:r>
              <a:rPr lang="en-US" sz="1600" dirty="0" err="1"/>
              <a:t>Ullrich</a:t>
            </a:r>
            <a:r>
              <a:rPr lang="en-US" sz="1600" dirty="0"/>
              <a:t> (BNL), </a:t>
            </a:r>
            <a:r>
              <a:rPr lang="en-US" sz="1600" dirty="0" err="1"/>
              <a:t>Rikutaro</a:t>
            </a:r>
            <a:r>
              <a:rPr lang="en-US" sz="1600" dirty="0"/>
              <a:t> Yoshida (JLAB)</a:t>
            </a:r>
          </a:p>
          <a:p>
            <a:pPr indent="177800"/>
            <a:r>
              <a:rPr lang="en-US" sz="1600" dirty="0">
                <a:solidFill>
                  <a:srgbClr val="0000FF"/>
                </a:solidFill>
              </a:rPr>
              <a:t>Ex-officio members: </a:t>
            </a:r>
            <a:r>
              <a:rPr lang="en-US" sz="1600" dirty="0"/>
              <a:t>Christine </a:t>
            </a:r>
            <a:r>
              <a:rPr lang="en-US" sz="1600" dirty="0" err="1"/>
              <a:t>Aidala</a:t>
            </a:r>
            <a:r>
              <a:rPr lang="en-US" sz="1600" dirty="0"/>
              <a:t> (Chair of the Institutional Board), </a:t>
            </a:r>
            <a:r>
              <a:rPr lang="en-US" sz="1600" dirty="0" err="1"/>
              <a:t>Abhay</a:t>
            </a:r>
            <a:r>
              <a:rPr lang="en-US" sz="1600" dirty="0"/>
              <a:t> </a:t>
            </a:r>
            <a:r>
              <a:rPr lang="en-US" sz="1600" dirty="0" err="1"/>
              <a:t>Deshpande</a:t>
            </a:r>
            <a:r>
              <a:rPr lang="en-US" sz="1600" dirty="0"/>
              <a:t> (past Chair</a:t>
            </a:r>
            <a:r>
              <a:rPr lang="en-US" sz="1600" dirty="0" smtClean="0"/>
              <a:t>)</a:t>
            </a:r>
            <a:endParaRPr lang="en-US" sz="1600" dirty="0" smtClean="0"/>
          </a:p>
          <a:p>
            <a:pPr marL="177800" indent="-177800"/>
            <a:r>
              <a:rPr lang="en-US" sz="1600" b="1" dirty="0" smtClean="0">
                <a:solidFill>
                  <a:srgbClr val="FF0000"/>
                </a:solidFill>
              </a:rPr>
              <a:t>EICUG </a:t>
            </a:r>
            <a:r>
              <a:rPr lang="en-US" sz="1600" b="1" dirty="0" smtClean="0">
                <a:solidFill>
                  <a:srgbClr val="FF0000"/>
                </a:solidFill>
              </a:rPr>
              <a:t>Chair Election </a:t>
            </a:r>
            <a:r>
              <a:rPr lang="en-US" sz="1600" b="1" dirty="0">
                <a:solidFill>
                  <a:srgbClr val="FF0000"/>
                </a:solidFill>
              </a:rPr>
              <a:t>and Nomination Committee: </a:t>
            </a:r>
          </a:p>
          <a:p>
            <a:pPr marL="228600"/>
            <a:r>
              <a:rPr lang="en-US" sz="1600" dirty="0" err="1"/>
              <a:t>Kawtar</a:t>
            </a:r>
            <a:r>
              <a:rPr lang="en-US" sz="1600" dirty="0"/>
              <a:t> </a:t>
            </a:r>
            <a:r>
              <a:rPr lang="en-US" sz="1600" dirty="0" err="1"/>
              <a:t>Hafidi</a:t>
            </a:r>
            <a:r>
              <a:rPr lang="en-US" sz="1600" dirty="0"/>
              <a:t>, Richard Milner (Chair), Paul Newman, </a:t>
            </a:r>
            <a:r>
              <a:rPr lang="en-US" sz="1600" dirty="0" err="1"/>
              <a:t>Raju</a:t>
            </a:r>
            <a:r>
              <a:rPr lang="en-US" sz="1600" dirty="0"/>
              <a:t> </a:t>
            </a:r>
            <a:r>
              <a:rPr lang="en-US" sz="1600" dirty="0" err="1"/>
              <a:t>Venugopalan</a:t>
            </a:r>
            <a:r>
              <a:rPr lang="en-US" sz="1600" dirty="0"/>
              <a:t> and Christian Weiss</a:t>
            </a:r>
            <a:r>
              <a:rPr lang="en-US" sz="1600" dirty="0" smtClean="0"/>
              <a:t>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58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28</a:t>
            </a:fld>
            <a:endParaRPr lang="en-US" altLang="ja-JP" dirty="0"/>
          </a:p>
        </p:txBody>
      </p:sp>
      <p:sp>
        <p:nvSpPr>
          <p:cNvPr id="28" name="TextBox 27"/>
          <p:cNvSpPr txBox="1"/>
          <p:nvPr/>
        </p:nvSpPr>
        <p:spPr>
          <a:xfrm>
            <a:off x="33305" y="668573"/>
            <a:ext cx="8994441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00" dirty="0" smtClean="0"/>
          </a:p>
          <a:p>
            <a:pPr marL="285750" indent="-285750">
              <a:buClr>
                <a:srgbClr val="FF0000"/>
              </a:buClr>
              <a:buFont typeface="Wingdings" charset="2"/>
              <a:buChar char="u"/>
            </a:pPr>
            <a:r>
              <a:rPr lang="en-US" sz="1600" dirty="0" smtClean="0"/>
              <a:t>An EIC will allow us to obtain the answers to the big questions discussed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1600" dirty="0" smtClean="0">
                <a:solidFill>
                  <a:srgbClr val="FF0000"/>
                </a:solidFill>
              </a:rPr>
              <a:t>Solve the proton spin puzzle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1600" dirty="0"/>
              <a:t>3D imaging </a:t>
            </a:r>
            <a:r>
              <a:rPr lang="en-US" sz="1600" dirty="0" smtClean="0"/>
              <a:t>in momentum and coordinate space of </a:t>
            </a:r>
            <a:r>
              <a:rPr lang="en-US" sz="1600" dirty="0"/>
              <a:t>nucleons and nuclei</a:t>
            </a:r>
            <a:endParaRPr lang="en-US" sz="1600" dirty="0" smtClean="0">
              <a:solidFill>
                <a:srgbClr val="FF00FF"/>
              </a:solidFill>
            </a:endParaRP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1600" dirty="0">
                <a:solidFill>
                  <a:srgbClr val="0000FF"/>
                </a:solidFill>
                <a:cs typeface="Comic Sans MS"/>
              </a:rPr>
              <a:t>How </a:t>
            </a:r>
            <a:r>
              <a:rPr lang="en-US" sz="1600" dirty="0" smtClean="0">
                <a:solidFill>
                  <a:srgbClr val="0000FF"/>
                </a:solidFill>
                <a:cs typeface="Comic Sans MS"/>
              </a:rPr>
              <a:t>visible </a:t>
            </a:r>
            <a:r>
              <a:rPr lang="en-US" sz="1600" dirty="0">
                <a:solidFill>
                  <a:srgbClr val="0000FF"/>
                </a:solidFill>
                <a:cs typeface="Comic Sans MS"/>
              </a:rPr>
              <a:t>matter </a:t>
            </a:r>
            <a:r>
              <a:rPr lang="en-US" sz="1600" dirty="0" smtClean="0">
                <a:solidFill>
                  <a:srgbClr val="0000FF"/>
                </a:solidFill>
                <a:cs typeface="Comic Sans MS"/>
              </a:rPr>
              <a:t>emerges from  quarks </a:t>
            </a:r>
            <a:r>
              <a:rPr lang="en-US" sz="1600" dirty="0">
                <a:solidFill>
                  <a:srgbClr val="0000FF"/>
                </a:solidFill>
                <a:cs typeface="Comic Sans MS"/>
              </a:rPr>
              <a:t>or gluons</a:t>
            </a:r>
            <a:r>
              <a:rPr lang="en-US" sz="1600" dirty="0" smtClean="0">
                <a:solidFill>
                  <a:srgbClr val="0000FF"/>
                </a:solidFill>
                <a:cs typeface="Comic Sans MS"/>
              </a:rPr>
              <a:t>?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1600" dirty="0">
                <a:solidFill>
                  <a:srgbClr val="008000"/>
                </a:solidFill>
              </a:rPr>
              <a:t>M</a:t>
            </a:r>
            <a:r>
              <a:rPr lang="en-US" sz="1600" dirty="0" smtClean="0">
                <a:solidFill>
                  <a:srgbClr val="008000"/>
                </a:solidFill>
              </a:rPr>
              <a:t>ap </a:t>
            </a:r>
            <a:r>
              <a:rPr lang="en-US" sz="1600" dirty="0">
                <a:solidFill>
                  <a:srgbClr val="008000"/>
                </a:solidFill>
              </a:rPr>
              <a:t>the region of </a:t>
            </a:r>
            <a:r>
              <a:rPr lang="en-US" sz="1600" dirty="0" smtClean="0">
                <a:solidFill>
                  <a:srgbClr val="008000"/>
                </a:solidFill>
              </a:rPr>
              <a:t>the transition </a:t>
            </a:r>
            <a:r>
              <a:rPr lang="en-US" sz="1600" dirty="0">
                <a:solidFill>
                  <a:srgbClr val="008000"/>
                </a:solidFill>
              </a:rPr>
              <a:t>from </a:t>
            </a:r>
            <a:r>
              <a:rPr lang="en-US" sz="1600" dirty="0" smtClean="0">
                <a:solidFill>
                  <a:srgbClr val="008000"/>
                </a:solidFill>
              </a:rPr>
              <a:t>non-saturated</a:t>
            </a:r>
            <a:r>
              <a:rPr lang="en-US" sz="1600" dirty="0">
                <a:solidFill>
                  <a:srgbClr val="008000"/>
                </a:solidFill>
              </a:rPr>
              <a:t> to  </a:t>
            </a:r>
            <a:r>
              <a:rPr lang="en-US" sz="1600" dirty="0" smtClean="0">
                <a:solidFill>
                  <a:srgbClr val="008000"/>
                </a:solidFill>
              </a:rPr>
              <a:t>saturated (</a:t>
            </a:r>
            <a:r>
              <a:rPr lang="en-US" sz="1600" dirty="0">
                <a:solidFill>
                  <a:srgbClr val="008000"/>
                </a:solidFill>
              </a:rPr>
              <a:t>CGC) </a:t>
            </a:r>
            <a:r>
              <a:rPr lang="en-US" sz="1600" dirty="0" smtClean="0">
                <a:solidFill>
                  <a:srgbClr val="008000"/>
                </a:solidFill>
              </a:rPr>
              <a:t>regime</a:t>
            </a:r>
          </a:p>
          <a:p>
            <a:pPr lvl="1">
              <a:buClr>
                <a:srgbClr val="0000FF"/>
              </a:buClr>
            </a:pPr>
            <a:endParaRPr lang="en-US" sz="800" dirty="0" smtClean="0">
              <a:solidFill>
                <a:srgbClr val="008000"/>
              </a:solidFill>
            </a:endParaRPr>
          </a:p>
          <a:p>
            <a:pPr marL="342900" indent="-342900">
              <a:buClr>
                <a:srgbClr val="FF0000"/>
              </a:buClr>
              <a:buFont typeface="Wingdings" charset="2"/>
              <a:buChar char="u"/>
            </a:pPr>
            <a:r>
              <a:rPr lang="en-US" sz="1600" dirty="0"/>
              <a:t>A</a:t>
            </a:r>
            <a:r>
              <a:rPr lang="en-US" sz="1600" dirty="0" smtClean="0"/>
              <a:t>ccelerator technologies ready for a high energy, high </a:t>
            </a:r>
            <a:r>
              <a:rPr lang="en-US" sz="1600" dirty="0" err="1" smtClean="0"/>
              <a:t>lumi</a:t>
            </a:r>
            <a:r>
              <a:rPr lang="en-US" sz="1600" dirty="0" smtClean="0"/>
              <a:t> and highly polarized </a:t>
            </a:r>
            <a:r>
              <a:rPr lang="en-US" sz="1600" dirty="0" err="1" smtClean="0"/>
              <a:t>ep</a:t>
            </a:r>
            <a:r>
              <a:rPr lang="en-US" sz="1600" dirty="0" smtClean="0"/>
              <a:t>/</a:t>
            </a:r>
            <a:r>
              <a:rPr lang="en-US" sz="1600" dirty="0" err="1" smtClean="0"/>
              <a:t>eA</a:t>
            </a:r>
            <a:r>
              <a:rPr lang="en-US" sz="1600" dirty="0" smtClean="0"/>
              <a:t> collider</a:t>
            </a:r>
          </a:p>
          <a:p>
            <a:pPr>
              <a:buClr>
                <a:srgbClr val="0000FF"/>
              </a:buClr>
            </a:pPr>
            <a:endParaRPr lang="en-US" sz="800" dirty="0" smtClean="0"/>
          </a:p>
          <a:p>
            <a:pPr marL="342900" indent="-342900">
              <a:buClr>
                <a:srgbClr val="FF0000"/>
              </a:buClr>
              <a:buFont typeface="Wingdings" charset="2"/>
              <a:buChar char="u"/>
            </a:pPr>
            <a:r>
              <a:rPr lang="en-US" sz="1600" dirty="0" smtClean="0"/>
              <a:t>detector technologies ready for a collider detector with high resolution, wide acceptance and particle identification</a:t>
            </a:r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Conclusions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90800" y="4587704"/>
            <a:ext cx="6373446" cy="163121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solidFill>
              <a:srgbClr val="0000FF"/>
            </a:solidFill>
          </a:ln>
          <a:effectLst>
            <a:glow>
              <a:srgbClr val="0000FF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An EIC will </a:t>
            </a:r>
            <a:r>
              <a:rPr lang="en-US" sz="2000" dirty="0">
                <a:solidFill>
                  <a:srgbClr val="FF0000"/>
                </a:solidFill>
              </a:rPr>
              <a:t>profoundly impact </a:t>
            </a:r>
            <a:r>
              <a:rPr lang="en-US" sz="2000" dirty="0" smtClean="0">
                <a:solidFill>
                  <a:srgbClr val="FF0000"/>
                </a:solidFill>
              </a:rPr>
              <a:t>our </a:t>
            </a:r>
            <a:r>
              <a:rPr lang="en-US" sz="2000" dirty="0">
                <a:solidFill>
                  <a:srgbClr val="FF0000"/>
                </a:solidFill>
              </a:rPr>
              <a:t>understanding </a:t>
            </a:r>
            <a:r>
              <a:rPr lang="en-US" sz="2000" dirty="0" smtClean="0">
                <a:solidFill>
                  <a:srgbClr val="FF0000"/>
                </a:solidFill>
              </a:rPr>
              <a:t>of </a:t>
            </a:r>
            <a:r>
              <a:rPr lang="en-US" sz="2000" dirty="0">
                <a:solidFill>
                  <a:srgbClr val="FF0000"/>
                </a:solidFill>
              </a:rPr>
              <a:t>nucleon </a:t>
            </a:r>
            <a:r>
              <a:rPr lang="en-US" sz="2000" dirty="0" smtClean="0">
                <a:solidFill>
                  <a:srgbClr val="FF0000"/>
                </a:solidFill>
              </a:rPr>
              <a:t>structure </a:t>
            </a:r>
          </a:p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The full completion of the physics program is uniquely tied to </a:t>
            </a:r>
            <a:r>
              <a:rPr lang="en-US" sz="2000" dirty="0">
                <a:solidFill>
                  <a:srgbClr val="0000FF"/>
                </a:solidFill>
              </a:rPr>
              <a:t>a future high energy, high luminosity, </a:t>
            </a:r>
            <a:r>
              <a:rPr lang="en-US" sz="2000" dirty="0" smtClean="0">
                <a:solidFill>
                  <a:srgbClr val="0000FF"/>
                </a:solidFill>
              </a:rPr>
              <a:t>polarized </a:t>
            </a:r>
            <a:r>
              <a:rPr lang="en-US" sz="2000" dirty="0" err="1">
                <a:solidFill>
                  <a:srgbClr val="0000FF"/>
                </a:solidFill>
              </a:rPr>
              <a:t>ep</a:t>
            </a:r>
            <a:r>
              <a:rPr lang="en-US" sz="2000" dirty="0">
                <a:solidFill>
                  <a:srgbClr val="0000FF"/>
                </a:solidFill>
              </a:rPr>
              <a:t> / </a:t>
            </a:r>
            <a:r>
              <a:rPr lang="en-US" sz="2000" dirty="0" err="1">
                <a:solidFill>
                  <a:srgbClr val="0000FF"/>
                </a:solidFill>
              </a:rPr>
              <a:t>eA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collider</a:t>
            </a:r>
            <a:endParaRPr lang="en-US" sz="2000" dirty="0">
              <a:solidFill>
                <a:srgbClr val="0000FF"/>
              </a:solidFill>
            </a:endParaRPr>
          </a:p>
        </p:txBody>
      </p:sp>
      <p:pic>
        <p:nvPicPr>
          <p:cNvPr id="9" name="Picture 8" descr="10050_0052_009_2016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3075432"/>
            <a:ext cx="2520696" cy="32979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7495" y="5844857"/>
            <a:ext cx="262153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s-IS" sz="1600" b="1" dirty="0" smtClean="0">
                <a:solidFill>
                  <a:schemeClr val="bg1"/>
                </a:solidFill>
              </a:rPr>
              <a:t>The EIC White Paper</a:t>
            </a:r>
          </a:p>
          <a:p>
            <a:pPr algn="ctr"/>
            <a:r>
              <a:rPr lang="is-IS" sz="1600" b="1" dirty="0" smtClean="0">
                <a:solidFill>
                  <a:schemeClr val="bg1"/>
                </a:solidFill>
              </a:rPr>
              <a:t>Eur</a:t>
            </a:r>
            <a:r>
              <a:rPr lang="is-IS" sz="1600" b="1" dirty="0">
                <a:solidFill>
                  <a:schemeClr val="bg1"/>
                </a:solidFill>
              </a:rPr>
              <a:t>. Phys. J. A (2016) 52: 268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8636" y="3200400"/>
            <a:ext cx="6539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Apologies for the many topics not covered in this overview</a:t>
            </a:r>
          </a:p>
          <a:p>
            <a:r>
              <a:rPr lang="en-US" dirty="0" smtClean="0">
                <a:sym typeface="Wingdings"/>
              </a:rPr>
              <a:t>    </a:t>
            </a:r>
            <a:r>
              <a:rPr lang="en-US" b="1" dirty="0" smtClean="0">
                <a:sym typeface="Wingdings"/>
              </a:rPr>
              <a:t>The EIC White Paper is not at its 3</a:t>
            </a:r>
            <a:r>
              <a:rPr lang="en-US" b="1" baseline="30000" dirty="0" smtClean="0">
                <a:sym typeface="Wingdings"/>
              </a:rPr>
              <a:t>rd</a:t>
            </a:r>
            <a:r>
              <a:rPr lang="en-US" b="1" dirty="0" smtClean="0">
                <a:sym typeface="Wingdings"/>
              </a:rPr>
              <a:t> edition [</a:t>
            </a:r>
            <a:r>
              <a:rPr lang="da-DK" b="1" dirty="0"/>
              <a:t>arXiv: </a:t>
            </a:r>
            <a:r>
              <a:rPr lang="da-DK" b="1" dirty="0" smtClean="0"/>
              <a:t>1212.1701] </a:t>
            </a:r>
          </a:p>
          <a:p>
            <a:r>
              <a:rPr lang="da-DK" dirty="0" smtClean="0">
                <a:sym typeface="Wingdings"/>
              </a:rPr>
              <a:t>   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New ideas are constantly</a:t>
            </a:r>
            <a:r>
              <a:rPr lang="da-DK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explored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ym typeface="Wingdings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58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6" t="6880" r="5273" b="4040"/>
          <a:stretch/>
        </p:blipFill>
        <p:spPr bwMode="auto">
          <a:xfrm>
            <a:off x="5352385" y="1611097"/>
            <a:ext cx="3562942" cy="3198244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5" b="16610"/>
          <a:stretch/>
        </p:blipFill>
        <p:spPr>
          <a:xfrm>
            <a:off x="210614" y="1547597"/>
            <a:ext cx="3486510" cy="2305649"/>
          </a:xfrm>
          <a:prstGeom prst="rect">
            <a:avLst/>
          </a:prstGeom>
        </p:spPr>
      </p:pic>
      <p:cxnSp>
        <p:nvCxnSpPr>
          <p:cNvPr id="38" name="Straight Arrow Connector 37"/>
          <p:cNvCxnSpPr>
            <a:endCxn id="39" idx="1"/>
          </p:cNvCxnSpPr>
          <p:nvPr/>
        </p:nvCxnSpPr>
        <p:spPr bwMode="auto">
          <a:xfrm>
            <a:off x="1837311" y="2169897"/>
            <a:ext cx="178352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triangle" w="lg" len="lg"/>
            <a:tailEnd type="none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3620833" y="1754398"/>
            <a:ext cx="16889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This is us !!!</a:t>
            </a:r>
          </a:p>
          <a:p>
            <a:pPr algn="ctr"/>
            <a:r>
              <a:rPr lang="en-US" sz="1600" dirty="0" smtClean="0">
                <a:solidFill>
                  <a:srgbClr val="0000FF"/>
                </a:solidFill>
              </a:rPr>
              <a:t>protons, neutrons</a:t>
            </a:r>
          </a:p>
          <a:p>
            <a:pPr algn="ctr"/>
            <a:r>
              <a:rPr lang="en-US" sz="1600" dirty="0" smtClean="0">
                <a:solidFill>
                  <a:srgbClr val="0000FF"/>
                </a:solidFill>
              </a:rPr>
              <a:t>electrons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626100" y="4860531"/>
            <a:ext cx="3403600" cy="646331"/>
          </a:xfrm>
          <a:prstGeom prst="rect">
            <a:avLst/>
          </a:prstGeom>
          <a:gradFill flip="none" rotWithShape="1">
            <a:gsLst>
              <a:gs pos="10000">
                <a:srgbClr val="FFFF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effectLst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HERA discovery: </a:t>
            </a:r>
          </a:p>
          <a:p>
            <a:r>
              <a:rPr lang="en-US" dirty="0" smtClean="0"/>
              <a:t>Gluon density dominates at x&lt;0.1</a:t>
            </a:r>
            <a:endParaRPr lang="en-US" dirty="0"/>
          </a:p>
        </p:txBody>
      </p:sp>
      <p:pic>
        <p:nvPicPr>
          <p:cNvPr id="2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099" y="2317130"/>
            <a:ext cx="480060" cy="48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909" y="2267167"/>
            <a:ext cx="528955" cy="5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>
            <a:stCxn id="29" idx="1"/>
          </p:cNvCxnSpPr>
          <p:nvPr/>
        </p:nvCxnSpPr>
        <p:spPr bwMode="auto">
          <a:xfrm flipH="1" flipV="1">
            <a:off x="6562609" y="2506039"/>
            <a:ext cx="1803490" cy="5112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101601" y="3991788"/>
            <a:ext cx="5372100" cy="15081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solidFill>
                  <a:srgbClr val="0000FF"/>
                </a:solidFill>
              </a:rPr>
              <a:t>Proton:</a:t>
            </a:r>
          </a:p>
          <a:p>
            <a:r>
              <a:rPr lang="en-US" dirty="0" smtClean="0">
                <a:solidFill>
                  <a:srgbClr val="322F31"/>
                </a:solidFill>
              </a:rPr>
              <a:t>Quark-Masses: ~1% </a:t>
            </a:r>
            <a:r>
              <a:rPr lang="en-US" dirty="0" err="1" smtClean="0">
                <a:solidFill>
                  <a:srgbClr val="322F31"/>
                </a:solidFill>
              </a:rPr>
              <a:t>M</a:t>
            </a:r>
            <a:r>
              <a:rPr lang="en-US" baseline="-25000" dirty="0" err="1" smtClean="0">
                <a:solidFill>
                  <a:srgbClr val="322F31"/>
                </a:solidFill>
              </a:rPr>
              <a:t>p</a:t>
            </a:r>
            <a:r>
              <a:rPr lang="en-US" dirty="0" smtClean="0">
                <a:solidFill>
                  <a:srgbClr val="322F31"/>
                </a:solidFill>
              </a:rPr>
              <a:t> </a:t>
            </a:r>
          </a:p>
          <a:p>
            <a:r>
              <a:rPr lang="en-US" dirty="0" smtClean="0"/>
              <a:t>Proton mass completely generated by QCD dynamics                   			</a:t>
            </a:r>
            <a:endParaRPr lang="en-US" dirty="0">
              <a:solidFill>
                <a:srgbClr val="FF00FF"/>
              </a:solidFill>
              <a:sym typeface="Wingdings"/>
            </a:endParaRPr>
          </a:p>
          <a:p>
            <a:pPr marL="292100" indent="-292100"/>
            <a:r>
              <a:rPr lang="en-US" dirty="0" smtClean="0">
                <a:solidFill>
                  <a:srgbClr val="FF0000"/>
                </a:solidFill>
                <a:sym typeface="Wingdings"/>
              </a:rPr>
              <a:t> Need a high resolution microscope to resolve quark and gluon structure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457199" y="194593"/>
            <a:ext cx="813749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What do we know?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45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EIC luminosity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00" y="733371"/>
            <a:ext cx="6642890" cy="5619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114009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786927"/>
            <a:ext cx="9166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way to 3d imaging of the proton and the orbital angular momentum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q</a:t>
            </a:r>
            <a:r>
              <a:rPr lang="en-US" dirty="0" smtClean="0"/>
              <a:t> &amp;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g</a:t>
            </a:r>
            <a:endParaRPr lang="en-US" i="1" baseline="-25000" dirty="0"/>
          </a:p>
        </p:txBody>
      </p:sp>
      <p:grpSp>
        <p:nvGrpSpPr>
          <p:cNvPr id="7" name="Group 27"/>
          <p:cNvGrpSpPr/>
          <p:nvPr/>
        </p:nvGrpSpPr>
        <p:grpSpPr>
          <a:xfrm>
            <a:off x="244475" y="1344525"/>
            <a:ext cx="2514600" cy="3703638"/>
            <a:chOff x="3292475" y="1524000"/>
            <a:chExt cx="2514600" cy="3703638"/>
          </a:xfrm>
        </p:grpSpPr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9" name="Picture 15" descr="fig02-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0" y="5135475"/>
            <a:ext cx="29598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GPDs: </a:t>
            </a:r>
          </a:p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Correlated 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quark momentum 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and </a:t>
            </a:r>
            <a:r>
              <a:rPr lang="en-US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helicity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 distributions in </a:t>
            </a:r>
          </a:p>
          <a:p>
            <a:pPr algn="ctr"/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transverse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space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11" name="Group 19"/>
          <p:cNvGrpSpPr/>
          <p:nvPr/>
        </p:nvGrpSpPr>
        <p:grpSpPr>
          <a:xfrm>
            <a:off x="4018107" y="3859593"/>
            <a:ext cx="4697942" cy="2218112"/>
            <a:chOff x="1800225" y="3491443"/>
            <a:chExt cx="4697942" cy="2218112"/>
          </a:xfrm>
        </p:grpSpPr>
        <p:grpSp>
          <p:nvGrpSpPr>
            <p:cNvPr id="12" name="Group 25"/>
            <p:cNvGrpSpPr/>
            <p:nvPr/>
          </p:nvGrpSpPr>
          <p:grpSpPr>
            <a:xfrm>
              <a:off x="1800225" y="3491443"/>
              <a:ext cx="4697942" cy="2218112"/>
              <a:chOff x="178858" y="4405843"/>
              <a:chExt cx="4697942" cy="2218112"/>
            </a:xfrm>
          </p:grpSpPr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78858" y="4405843"/>
                <a:ext cx="4697942" cy="2218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glow rad="101600">
                  <a:schemeClr val="tx1">
                    <a:lumMod val="85000"/>
                    <a:alpha val="75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  <a:bevelB w="114300" prst="artDeco"/>
              </a:sp3d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aphicFrame>
            <p:nvGraphicFramePr>
              <p:cNvPr id="26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5119144"/>
                  </p:ext>
                </p:extLst>
              </p:nvPr>
            </p:nvGraphicFramePr>
            <p:xfrm>
              <a:off x="415930" y="5664331"/>
              <a:ext cx="4292600" cy="787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1881" name="Equation" r:id="rId4" imgW="4292600" imgH="787400" progId="">
                      <p:embed/>
                    </p:oleObj>
                  </mc:Choice>
                  <mc:Fallback>
                    <p:oleObj name="Equation" r:id="rId4" imgW="4292600" imgH="7874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5930" y="5664331"/>
                            <a:ext cx="4292600" cy="7874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8" name="Object 1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10872009"/>
                  </p:ext>
                </p:extLst>
              </p:nvPr>
            </p:nvGraphicFramePr>
            <p:xfrm>
              <a:off x="468313" y="4929879"/>
              <a:ext cx="4064000" cy="863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1882" name="Equation" r:id="rId6" imgW="4064000" imgH="863600" progId="">
                      <p:embed/>
                    </p:oleObj>
                  </mc:Choice>
                  <mc:Fallback>
                    <p:oleObj name="Equation" r:id="rId6" imgW="4064000" imgH="8636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8313" y="4929879"/>
                            <a:ext cx="4064000" cy="8636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2" name="TextBox 21"/>
            <p:cNvSpPr txBox="1"/>
            <p:nvPr/>
          </p:nvSpPr>
          <p:spPr>
            <a:xfrm>
              <a:off x="1821252" y="3532526"/>
              <a:ext cx="2751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Spin-Sum-Rule in PRF:</a:t>
              </a:r>
              <a:endParaRPr lang="en-US" dirty="0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4828824" y="3692384"/>
              <a:ext cx="93620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f</a:t>
              </a:r>
              <a:r>
                <a:rPr lang="en-US" sz="1600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rom </a:t>
              </a:r>
              <a:r>
                <a:rPr lang="en-US" sz="16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g</a:t>
              </a:r>
              <a:r>
                <a:rPr lang="en-US" sz="1600" baseline="-250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1</a:t>
              </a:r>
              <a:endParaRPr lang="en-US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4" name="Bent Arrow 23"/>
            <p:cNvSpPr/>
            <p:nvPr/>
          </p:nvSpPr>
          <p:spPr>
            <a:xfrm>
              <a:off x="4429778" y="3793971"/>
              <a:ext cx="402199" cy="47201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gradFill flip="none" rotWithShape="1">
              <a:gsLst>
                <a:gs pos="1000">
                  <a:srgbClr val="CC66FF"/>
                </a:gs>
                <a:gs pos="96000">
                  <a:srgbClr val="FFFFFF"/>
                </a:gs>
                <a:gs pos="0">
                  <a:srgbClr val="CC66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rgbClr val="8000FF"/>
              </a:solidFill>
            </a:ln>
            <a:effectLst>
              <a:glow rad="63500">
                <a:srgbClr val="CC66FF">
                  <a:alpha val="45000"/>
                </a:srgb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2963688" y="1889079"/>
            <a:ext cx="3640662" cy="1758227"/>
            <a:chOff x="4775200" y="609052"/>
            <a:chExt cx="4343097" cy="2467795"/>
          </a:xfrm>
        </p:grpSpPr>
        <p:grpSp>
          <p:nvGrpSpPr>
            <p:cNvPr id="14" name="Group 29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15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73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4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726816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9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47238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44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7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5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6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7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18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9" y="1253"/>
                    <a:ext cx="2351" cy="631"/>
                    <a:chOff x="159" y="1253"/>
                    <a:chExt cx="2351" cy="631"/>
                  </a:xfrm>
                </p:grpSpPr>
                <p:sp>
                  <p:nvSpPr>
                    <p:cNvPr id="59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60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61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9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417"/>
                      <a:ext cx="1927" cy="467"/>
                      <a:chOff x="159" y="1417"/>
                      <a:chExt cx="1927" cy="467"/>
                    </a:xfrm>
                  </p:grpSpPr>
                  <p:grpSp>
                    <p:nvGrpSpPr>
                      <p:cNvPr id="20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" y="1424"/>
                        <a:ext cx="1927" cy="460"/>
                        <a:chOff x="241" y="670"/>
                        <a:chExt cx="1927" cy="460"/>
                      </a:xfrm>
                    </p:grpSpPr>
                    <p:grpSp>
                      <p:nvGrpSpPr>
                        <p:cNvPr id="2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27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70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71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72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9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7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5" y="968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5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29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8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0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7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42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43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31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75"/>
            <p:cNvSpPr txBox="1">
              <a:spLocks noChangeArrowheads="1"/>
            </p:cNvSpPr>
            <p:nvPr/>
          </p:nvSpPr>
          <p:spPr bwMode="auto">
            <a:xfrm>
              <a:off x="7013438" y="2740296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048923" y="1322917"/>
            <a:ext cx="4166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Measure them through exclusive reactions</a:t>
            </a:r>
          </a:p>
          <a:p>
            <a:pPr algn="ctr"/>
            <a:r>
              <a:rPr lang="en-US" b="1" dirty="0" smtClean="0">
                <a:solidFill>
                  <a:srgbClr val="CFB41D"/>
                </a:solidFill>
              </a:rPr>
              <a:t>golden channel: </a:t>
            </a:r>
            <a:r>
              <a:rPr lang="en-US" b="1" dirty="0" smtClean="0">
                <a:solidFill>
                  <a:srgbClr val="FF0000"/>
                </a:solidFill>
              </a:rPr>
              <a:t>DVCS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306834" y="5316259"/>
            <a:ext cx="672999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cxnSp>
        <p:nvCxnSpPr>
          <p:cNvPr id="82" name="Straight Arrow Connector 81"/>
          <p:cNvCxnSpPr/>
          <p:nvPr/>
        </p:nvCxnSpPr>
        <p:spPr bwMode="auto">
          <a:xfrm flipH="1">
            <a:off x="6752167" y="5834215"/>
            <a:ext cx="720894" cy="632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2722032" y="6170082"/>
            <a:ext cx="4825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responsible for orbital angular momentum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952751" y="1969209"/>
            <a:ext cx="3369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latin typeface="Comic Sans MS"/>
                <a:cs typeface="Comic Sans MS"/>
              </a:rPr>
              <a:t>theoretically clean </a:t>
            </a:r>
          </a:p>
          <a:p>
            <a:pPr>
              <a:buFont typeface="Arial"/>
              <a:buChar char="•"/>
            </a:pPr>
            <a:r>
              <a:rPr lang="en-US" b="1" dirty="0" smtClean="0">
                <a:latin typeface="Comic Sans MS"/>
                <a:cs typeface="Comic Sans MS"/>
              </a:rPr>
              <a:t> wide range of observables 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r>
              <a:rPr lang="en-US" b="1" dirty="0" smtClean="0">
                <a:latin typeface="Comic Sans MS"/>
                <a:cs typeface="Comic Sans MS"/>
              </a:rPr>
              <a:t>(</a:t>
            </a:r>
            <a:r>
              <a:rPr lang="en-US" b="1" dirty="0" err="1" smtClean="0">
                <a:latin typeface="Symbol" charset="2"/>
                <a:cs typeface="Symbol" charset="2"/>
              </a:rPr>
              <a:t>s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UT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LU, </a:t>
            </a:r>
            <a:r>
              <a:rPr lang="en-US" b="1" dirty="0" smtClean="0">
                <a:latin typeface="Comic Sans MS"/>
                <a:cs typeface="Comic Sans MS"/>
              </a:rPr>
              <a:t>A</a:t>
            </a:r>
            <a:r>
              <a:rPr lang="en-US" b="1" baseline="-25000" dirty="0" smtClean="0">
                <a:latin typeface="Comic Sans MS"/>
                <a:cs typeface="Comic Sans MS"/>
              </a:rPr>
              <a:t>C</a:t>
            </a:r>
            <a:r>
              <a:rPr lang="en-US" b="1" dirty="0" smtClean="0">
                <a:latin typeface="Comic Sans MS"/>
                <a:cs typeface="Comic Sans MS"/>
              </a:rPr>
              <a:t>)</a:t>
            </a:r>
            <a:endParaRPr lang="en-US" dirty="0"/>
          </a:p>
        </p:txBody>
      </p:sp>
      <p:sp>
        <p:nvSpPr>
          <p:cNvPr id="84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5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0" grpId="0"/>
      <p:bldP spid="81" grpId="0" animBg="1"/>
      <p:bldP spid="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45" name="Equation" r:id="rId3" imgW="3403600" imgH="393700" progId="Equation.3">
                  <p:embed/>
                </p:oleObj>
              </mc:Choice>
              <mc:Fallback>
                <p:oleObj name="Equation" r:id="rId3" imgW="3403600" imgH="3937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291" y="4246569"/>
                        <a:ext cx="5290250" cy="647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304073" y="1687356"/>
            <a:ext cx="8162939" cy="1691944"/>
            <a:chOff x="304073" y="1687356"/>
            <a:chExt cx="8162939" cy="1691944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4073" y="1687356"/>
              <a:ext cx="2892757" cy="1691944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57573" y="2082882"/>
            <a:ext cx="1535112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546" name="Equation" r:id="rId6" imgW="736600" imgH="177800" progId="Equation.3">
                    <p:embed/>
                  </p:oleObj>
                </mc:Choice>
                <mc:Fallback>
                  <p:oleObj name="Equation" r:id="rId6" imgW="736600" imgH="17780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7573" y="2082882"/>
                          <a:ext cx="1535112" cy="371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45701" y="2606102"/>
            <a:ext cx="1682750" cy="373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547" name="Equation" r:id="rId8" imgW="800100" imgH="177800" progId="Equation.3">
                    <p:embed/>
                  </p:oleObj>
                </mc:Choice>
                <mc:Fallback>
                  <p:oleObj name="Equation" r:id="rId8" imgW="800100" imgH="17780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45701" y="2606102"/>
                          <a:ext cx="1682750" cy="3730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124291" y="3411868"/>
            <a:ext cx="5862636" cy="640476"/>
            <a:chOff x="124291" y="3411868"/>
            <a:chExt cx="5862636" cy="64047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124291" y="3411868"/>
            <a:ext cx="2922919" cy="579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548" name="Equation" r:id="rId10" imgW="1816100" imgH="381000" progId="Equation.3">
                    <p:embed/>
                  </p:oleObj>
                </mc:Choice>
                <mc:Fallback>
                  <p:oleObj name="Equation" r:id="rId10" imgW="1816100" imgH="38100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4291" y="3411868"/>
                          <a:ext cx="2922919" cy="5792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49" name="Equation" r:id="rId12" imgW="3378200" imgH="406400" progId="Equation.3">
                  <p:embed/>
                </p:oleObj>
              </mc:Choice>
              <mc:Fallback>
                <p:oleObj name="Equation" r:id="rId12" imgW="3378200" imgH="406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" y="5187950"/>
                        <a:ext cx="5456238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1921985" y="5208988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50" name="Equation" r:id="rId14" imgW="2590800" imgH="495300" progId="Equation.3">
                  <p:embed/>
                </p:oleObj>
              </mc:Choice>
              <mc:Fallback>
                <p:oleObj name="Equation" r:id="rId14" imgW="2590800" imgH="4953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51" y="873125"/>
                        <a:ext cx="3859302" cy="738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145" y="4716185"/>
            <a:ext cx="952500" cy="7239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97" y="704678"/>
            <a:ext cx="3203726" cy="2084208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3721" y="811497"/>
            <a:ext cx="5338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TMDs</a:t>
            </a:r>
            <a:r>
              <a:rPr lang="en-US" b="1" dirty="0" smtClean="0">
                <a:solidFill>
                  <a:srgbClr val="FF0000"/>
                </a:solidFill>
              </a:rPr>
              <a:t> are </a:t>
            </a:r>
            <a:r>
              <a:rPr lang="en-US" b="1" dirty="0" err="1" smtClean="0">
                <a:solidFill>
                  <a:srgbClr val="FF0000"/>
                </a:solidFill>
              </a:rPr>
              <a:t>PDFs</a:t>
            </a:r>
            <a:r>
              <a:rPr lang="en-US" b="1" dirty="0" smtClean="0">
                <a:solidFill>
                  <a:srgbClr val="FF0000"/>
                </a:solidFill>
              </a:rPr>
              <a:t> depending on transverse momentum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133" y="1417638"/>
            <a:ext cx="549086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Only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valence quarks </a:t>
            </a: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are extracted so far (fixed target experiments)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factorization applicable for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Q</a:t>
            </a:r>
            <a:r>
              <a:rPr lang="en-US" b="1" baseline="30000" dirty="0" smtClean="0">
                <a:solidFill>
                  <a:srgbClr val="FF0000"/>
                </a:solidFill>
                <a:cs typeface="Symbol" charset="2"/>
              </a:rPr>
              <a:t>2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&gt;&gt;</a:t>
            </a:r>
            <a:r>
              <a:rPr lang="en-US" b="1" dirty="0" err="1" smtClean="0">
                <a:solidFill>
                  <a:srgbClr val="FF0000"/>
                </a:solidFill>
                <a:cs typeface="Symbol" charset="2"/>
              </a:rPr>
              <a:t>p</a:t>
            </a:r>
            <a:r>
              <a:rPr lang="en-US" b="1" baseline="30000" dirty="0" err="1" smtClean="0">
                <a:solidFill>
                  <a:srgbClr val="FF0000"/>
                </a:solidFill>
                <a:cs typeface="Symbol" charset="2"/>
              </a:rPr>
              <a:t>h</a:t>
            </a:r>
            <a:r>
              <a:rPr lang="en-US" b="1" baseline="-25000" dirty="0" err="1" smtClean="0">
                <a:solidFill>
                  <a:srgbClr val="FF0000"/>
                </a:solidFill>
                <a:cs typeface="Symbol" charset="2"/>
              </a:rPr>
              <a:t>T</a:t>
            </a:r>
            <a:endParaRPr lang="en-US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0688" y="2729268"/>
            <a:ext cx="308885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cs typeface="Comic Sans MS"/>
              </a:rPr>
              <a:t>What we want to measure: </a:t>
            </a:r>
          </a:p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73" y="3151400"/>
            <a:ext cx="2463800" cy="558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38023" y="3151400"/>
            <a:ext cx="4916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8925" indent="-288925">
              <a:buFont typeface="Wingdings" charset="2"/>
              <a:buChar char="Ø"/>
            </a:pPr>
            <a:r>
              <a:rPr lang="en-US" b="1" dirty="0" smtClean="0"/>
              <a:t>SI-DIS </a:t>
            </a:r>
            <a:r>
              <a:rPr lang="en-US" b="1" dirty="0" smtClean="0">
                <a:solidFill>
                  <a:srgbClr val="FF0000"/>
                </a:solidFill>
              </a:rPr>
              <a:t>6-fold differential cross sections</a:t>
            </a:r>
            <a:endParaRPr lang="en-US" b="1" dirty="0" smtClean="0">
              <a:solidFill>
                <a:srgbClr val="000000"/>
              </a:solidFill>
            </a:endParaRPr>
          </a:p>
          <a:p>
            <a:pPr marL="288925" indent="-288925">
              <a:buFont typeface="Wingdings" charset="2"/>
              <a:buChar char="Ø"/>
            </a:pPr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asymmetries </a:t>
            </a:r>
            <a:r>
              <a:rPr lang="en-US" b="1" dirty="0" smtClean="0"/>
              <a:t>and their modulations </a:t>
            </a:r>
            <a:endParaRPr lang="en-US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1751" y="3631487"/>
            <a:ext cx="1181100" cy="1600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964692" y="4844195"/>
            <a:ext cx="1597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Sivers</a:t>
            </a:r>
            <a:r>
              <a:rPr lang="en-US" b="1" dirty="0" smtClean="0">
                <a:solidFill>
                  <a:srgbClr val="0000FF"/>
                </a:solidFill>
              </a:rPr>
              <a:t> function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411850" y="5035287"/>
            <a:ext cx="389932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971243" y="4844195"/>
            <a:ext cx="131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sin(</a:t>
            </a:r>
            <a:r>
              <a:rPr lang="en-US" b="1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h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-</a:t>
            </a:r>
            <a:r>
              <a:rPr lang="en-US" b="1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S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)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514607" y="5249201"/>
            <a:ext cx="463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Sensible to spin orbit correlations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Constrains models on </a:t>
            </a:r>
            <a:r>
              <a:rPr lang="en-US" sz="1600" b="1" dirty="0" err="1" smtClean="0"/>
              <a:t>parton</a:t>
            </a:r>
            <a:r>
              <a:rPr lang="en-US" sz="1600" b="1" dirty="0" smtClean="0"/>
              <a:t> orbital motion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Helps understanding QCD color gauge invariance</a:t>
            </a:r>
            <a:endParaRPr lang="en-US" sz="1600" b="1" dirty="0"/>
          </a:p>
        </p:txBody>
      </p:sp>
      <p:grpSp>
        <p:nvGrpSpPr>
          <p:cNvPr id="2" name="Group 29"/>
          <p:cNvGrpSpPr/>
          <p:nvPr/>
        </p:nvGrpSpPr>
        <p:grpSpPr>
          <a:xfrm>
            <a:off x="1071766" y="4120222"/>
            <a:ext cx="4524676" cy="469465"/>
            <a:chOff x="1071766" y="4220482"/>
            <a:chExt cx="4524676" cy="469465"/>
          </a:xfrm>
        </p:grpSpPr>
        <p:sp>
          <p:nvSpPr>
            <p:cNvPr id="22" name="Rectangle 21"/>
            <p:cNvSpPr/>
            <p:nvPr/>
          </p:nvSpPr>
          <p:spPr>
            <a:xfrm>
              <a:off x="4618362" y="4220482"/>
              <a:ext cx="978080" cy="469465"/>
            </a:xfrm>
            <a:prstGeom prst="rect">
              <a:avLst/>
            </a:prstGeom>
            <a:solidFill>
              <a:srgbClr val="FFFF00">
                <a:alpha val="36000"/>
              </a:srgbClr>
            </a:solidFill>
            <a:ln w="28575">
              <a:solidFill>
                <a:srgbClr val="008000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1766" y="4220482"/>
              <a:ext cx="4524676" cy="469465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2475641" y="4220482"/>
              <a:ext cx="978080" cy="469465"/>
            </a:xfrm>
            <a:prstGeom prst="rect">
              <a:avLst/>
            </a:prstGeom>
            <a:solidFill>
              <a:srgbClr val="CCFFCC">
                <a:alpha val="36000"/>
              </a:srgbClr>
            </a:solidFill>
            <a:ln w="28575">
              <a:solidFill>
                <a:srgbClr val="3366FF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Arrow Connector 31"/>
          <p:cNvCxnSpPr/>
          <p:nvPr/>
        </p:nvCxnSpPr>
        <p:spPr>
          <a:xfrm rot="10800000" flipV="1">
            <a:off x="2561315" y="5038464"/>
            <a:ext cx="315110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8037" y="4716185"/>
            <a:ext cx="787400" cy="72390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63144" y="4844195"/>
            <a:ext cx="558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PDF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rgbClr val="000099"/>
                </a:solidFill>
                <a:latin typeface="Tahoma" pitchFamily="-84" charset="0"/>
              </a:rPr>
              <a:t>June, 2017</a:t>
            </a:r>
            <a:endParaRPr lang="ru-RU" dirty="0">
              <a:solidFill>
                <a:srgbClr val="000099"/>
              </a:solidFill>
              <a:latin typeface="Tahoma" pitchFamily="-8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34</a:t>
            </a:fld>
            <a:r>
              <a:rPr lang="en-US" dirty="0" smtClean="0"/>
              <a:t>/34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29000" y="1219200"/>
            <a:ext cx="1659429" cy="276999"/>
          </a:xfrm>
          <a:prstGeom prst="rect">
            <a:avLst/>
          </a:prstGeom>
          <a:solidFill>
            <a:srgbClr val="00E1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</a:rPr>
              <a:t>h</a:t>
            </a:r>
            <a:r>
              <a:rPr lang="en-US" sz="1200" dirty="0" err="1" smtClean="0">
                <a:solidFill>
                  <a:srgbClr val="FFFFFF"/>
                </a:solidFill>
              </a:rPr>
              <a:t>adronic</a:t>
            </a:r>
            <a:r>
              <a:rPr lang="en-US" sz="1200" dirty="0" smtClean="0">
                <a:solidFill>
                  <a:srgbClr val="FFFFFF"/>
                </a:solidFill>
              </a:rPr>
              <a:t> calorimeters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92900" y="1219200"/>
            <a:ext cx="1295400" cy="276999"/>
          </a:xfrm>
          <a:prstGeom prst="rect">
            <a:avLst/>
          </a:prstGeom>
          <a:solidFill>
            <a:srgbClr val="E006D5">
              <a:alpha val="64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RICH detectors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6200" y="6096000"/>
            <a:ext cx="1202297" cy="276999"/>
          </a:xfrm>
          <a:prstGeom prst="rect">
            <a:avLst/>
          </a:prstGeom>
          <a:solidFill>
            <a:srgbClr val="F2FF5F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1E1C11"/>
                </a:solidFill>
              </a:rPr>
              <a:t>s</a:t>
            </a:r>
            <a:r>
              <a:rPr lang="en-US" sz="1200" dirty="0" smtClean="0">
                <a:solidFill>
                  <a:srgbClr val="1E1C11"/>
                </a:solidFill>
              </a:rPr>
              <a:t>ilicon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81200" y="6096000"/>
            <a:ext cx="1125203" cy="276999"/>
          </a:xfrm>
          <a:prstGeom prst="rect">
            <a:avLst/>
          </a:prstGeom>
          <a:solidFill>
            <a:srgbClr val="FFD63F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GEM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91200" y="6096000"/>
            <a:ext cx="1558991" cy="27699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3T solenoid cryostat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1300" y="762000"/>
            <a:ext cx="6946608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u="sng" dirty="0" smtClean="0">
                <a:solidFill>
                  <a:srgbClr val="376092"/>
                </a:solidFill>
              </a:rPr>
              <a:t>-3.5 &lt; </a:t>
            </a:r>
            <a:r>
              <a:rPr lang="en-US" sz="1900" u="sng" dirty="0" smtClean="0">
                <a:solidFill>
                  <a:srgbClr val="376092"/>
                </a:solidFill>
                <a:latin typeface="Symbol" charset="2"/>
                <a:cs typeface="Symbol" charset="2"/>
              </a:rPr>
              <a:t>h </a:t>
            </a:r>
            <a:r>
              <a:rPr lang="en-US" sz="1900" u="sng" dirty="0" smtClean="0">
                <a:solidFill>
                  <a:srgbClr val="376092"/>
                </a:solidFill>
              </a:rPr>
              <a:t>&lt; 3.5: Tracking &amp; e/m </a:t>
            </a:r>
            <a:r>
              <a:rPr lang="en-US" sz="1900" u="sng" dirty="0" err="1" smtClean="0">
                <a:solidFill>
                  <a:srgbClr val="376092"/>
                </a:solidFill>
              </a:rPr>
              <a:t>Calorimetry</a:t>
            </a:r>
            <a:r>
              <a:rPr lang="en-US" sz="1900" u="sng" dirty="0" smtClean="0">
                <a:solidFill>
                  <a:srgbClr val="376092"/>
                </a:solidFill>
              </a:rPr>
              <a:t> (hermetic coverage) </a:t>
            </a:r>
            <a:endParaRPr lang="en-US" sz="1900" u="sng" dirty="0">
              <a:solidFill>
                <a:srgbClr val="376092"/>
              </a:solidFill>
            </a:endParaRPr>
          </a:p>
        </p:txBody>
      </p:sp>
      <p:pic>
        <p:nvPicPr>
          <p:cNvPr id="46" name="Picture 45" descr="beast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9679" r="7001" b="3120"/>
          <a:stretch/>
        </p:blipFill>
        <p:spPr>
          <a:xfrm>
            <a:off x="53829" y="1600200"/>
            <a:ext cx="6241381" cy="4360966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7676444" y="6096000"/>
            <a:ext cx="1447800" cy="276999"/>
          </a:xfrm>
          <a:prstGeom prst="rect">
            <a:avLst/>
          </a:prstGeom>
          <a:solidFill>
            <a:schemeClr val="tx1">
              <a:lumMod val="75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m</a:t>
            </a:r>
            <a:r>
              <a:rPr lang="en-US" sz="1200" dirty="0" smtClean="0">
                <a:solidFill>
                  <a:srgbClr val="FFFFFF"/>
                </a:solidFill>
              </a:rPr>
              <a:t>agnet yoke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2819400" y="1295400"/>
            <a:ext cx="3505200" cy="1676400"/>
          </a:xfrm>
          <a:prstGeom prst="straightConnector1">
            <a:avLst/>
          </a:prstGeom>
          <a:ln w="9525"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 rot="1518545">
            <a:off x="4609034" y="1910946"/>
            <a:ext cx="689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solidFill>
                  <a:schemeClr val="accent1">
                    <a:lumMod val="75000"/>
                  </a:schemeClr>
                </a:solidFill>
              </a:rPr>
              <a:t>9</a:t>
            </a:r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.0m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00400" y="6096000"/>
            <a:ext cx="1535847" cy="276999"/>
          </a:xfrm>
          <a:prstGeom prst="rect">
            <a:avLst/>
          </a:prstGeom>
          <a:solidFill>
            <a:srgbClr val="CC33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solidFill>
                  <a:srgbClr val="1E1C11"/>
                </a:solidFill>
              </a:rPr>
              <a:t>Micromegas</a:t>
            </a:r>
            <a:r>
              <a:rPr lang="en-US" sz="1200" dirty="0" smtClean="0">
                <a:solidFill>
                  <a:srgbClr val="1E1C11"/>
                </a:solidFill>
              </a:rPr>
              <a:t> barrels</a:t>
            </a:r>
            <a:endParaRPr lang="en-US" sz="1200" dirty="0">
              <a:solidFill>
                <a:srgbClr val="1E1C11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152400" y="3962400"/>
            <a:ext cx="1219200" cy="7620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371600" y="6096000"/>
            <a:ext cx="492443" cy="276999"/>
          </a:xfrm>
          <a:prstGeom prst="rect">
            <a:avLst/>
          </a:prstGeom>
          <a:solidFill>
            <a:srgbClr val="4BD7E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2">
                    <a:lumMod val="10000"/>
                  </a:schemeClr>
                </a:solidFill>
              </a:rPr>
              <a:t>TPC</a:t>
            </a:r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H="1" flipV="1">
            <a:off x="1663700" y="4953000"/>
            <a:ext cx="1447800" cy="9144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181600" y="1219200"/>
            <a:ext cx="1447800" cy="2769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e/m calorimeters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896302">
            <a:off x="10458" y="4360448"/>
            <a:ext cx="9751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hadrons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61217">
            <a:off x="1594493" y="5366489"/>
            <a:ext cx="10661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electrons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7600" y="6096000"/>
            <a:ext cx="111443" cy="276999"/>
          </a:xfrm>
          <a:prstGeom prst="rect">
            <a:avLst/>
          </a:prstGeom>
          <a:solidFill>
            <a:srgbClr val="FF0000">
              <a:alpha val="88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268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BeAST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model detector layout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473699" y="1730970"/>
            <a:ext cx="3683001" cy="3930859"/>
            <a:chOff x="5473699" y="1730970"/>
            <a:chExt cx="3683001" cy="3930859"/>
          </a:xfrm>
        </p:grpSpPr>
        <p:pic>
          <p:nvPicPr>
            <p:cNvPr id="4" name="Picture 3" descr="acc_pt_LR_v3.01_lowRisk_275GeV_milou_25m_true10sigma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05"/>
            <a:stretch/>
          </p:blipFill>
          <p:spPr>
            <a:xfrm rot="5400000">
              <a:off x="5969763" y="2474892"/>
              <a:ext cx="2690873" cy="3683001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066610" y="1730970"/>
              <a:ext cx="2828456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sym typeface="Wingdings"/>
                </a:rPr>
                <a:t>Roman Pots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</a:rPr>
                <a:t>~</a:t>
              </a:r>
              <a:r>
                <a:rPr lang="en-US" sz="2400" b="1" dirty="0">
                  <a:solidFill>
                    <a:srgbClr val="FF0000"/>
                  </a:solidFill>
                </a:rPr>
                <a:t>100% </a:t>
              </a:r>
              <a:r>
                <a:rPr lang="en-US" sz="2400" b="1" dirty="0" smtClean="0">
                  <a:solidFill>
                    <a:srgbClr val="FF0000"/>
                  </a:solidFill>
                </a:rPr>
                <a:t>acceptance</a:t>
              </a:r>
              <a:endParaRPr lang="en-US" sz="2400" b="1" dirty="0">
                <a:solidFill>
                  <a:srgbClr val="FF0000"/>
                </a:solidFill>
              </a:endParaRP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</a:rPr>
                <a:t>wide </a:t>
              </a:r>
              <a:r>
                <a:rPr lang="en-US" sz="2400" b="1" dirty="0">
                  <a:solidFill>
                    <a:srgbClr val="FF0000"/>
                  </a:solidFill>
                </a:rPr>
                <a:t>coverage in </a:t>
              </a:r>
              <a:r>
                <a:rPr lang="en-US" sz="2400" b="1" i="1" dirty="0">
                  <a:solidFill>
                    <a:srgbClr val="FF0000"/>
                  </a:solidFill>
                </a:rPr>
                <a:t>P</a:t>
              </a:r>
              <a:r>
                <a:rPr lang="en-US" sz="2400" b="1" i="1" baseline="-25000" dirty="0" smtClean="0">
                  <a:solidFill>
                    <a:srgbClr val="FF0000"/>
                  </a:solidFill>
                </a:rPr>
                <a:t>T</a:t>
              </a:r>
              <a:endParaRPr lang="en-US" sz="2400" b="1" baseline="-25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758667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7" name="Picture 6" descr="g1-scaling-violation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1" y="914400"/>
            <a:ext cx="3804344" cy="5194300"/>
          </a:xfrm>
          <a:prstGeom prst="rect">
            <a:avLst/>
          </a:prstGeom>
        </p:spPr>
      </p:pic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eic-g1-q2slope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7129" y="2844800"/>
            <a:ext cx="5698839" cy="257701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 - </a:t>
            </a:r>
            <a:r>
              <a:rPr lang="en-GB" sz="29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D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g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141832" y="2034836"/>
            <a:ext cx="6291573" cy="1052230"/>
            <a:chOff x="2218032" y="1031536"/>
            <a:chExt cx="6291573" cy="1052230"/>
          </a:xfrm>
        </p:grpSpPr>
        <p:sp>
          <p:nvSpPr>
            <p:cNvPr id="10" name="Notched Right Arrow 9"/>
            <p:cNvSpPr/>
            <p:nvPr/>
          </p:nvSpPr>
          <p:spPr>
            <a:xfrm rot="20111275">
              <a:off x="2218032" y="1822162"/>
              <a:ext cx="2939942" cy="26160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5051085" y="1031536"/>
              <a:ext cx="3458520" cy="733856"/>
              <a:chOff x="5051085" y="1031536"/>
              <a:chExt cx="3458520" cy="733856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502400" y="1101495"/>
                <a:ext cx="20072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g</a:t>
                </a:r>
                <a:r>
                  <a:rPr lang="en-US" b="1" baseline="-25000" dirty="0" smtClean="0"/>
                  <a:t>1</a:t>
                </a:r>
                <a:r>
                  <a:rPr lang="en-US" b="1" dirty="0" smtClean="0"/>
                  <a:t> scaling violation</a:t>
                </a:r>
                <a:endParaRPr lang="en-US" b="1" dirty="0"/>
              </a:p>
            </p:txBody>
          </p:sp>
          <p:graphicFrame>
            <p:nvGraphicFramePr>
              <p:cNvPr id="11" name="Object 10"/>
              <p:cNvGraphicFramePr>
                <a:graphicFrameLocks noChangeAspect="1"/>
              </p:cNvGraphicFramePr>
              <p:nvPr/>
            </p:nvGraphicFramePr>
            <p:xfrm>
              <a:off x="5051085" y="1031536"/>
              <a:ext cx="1057615" cy="73385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8034" name="Equation" r:id="rId5" imgW="622300" imgH="431800" progId="Equation.3">
                      <p:embed/>
                    </p:oleObj>
                  </mc:Choice>
                  <mc:Fallback>
                    <p:oleObj name="Equation" r:id="rId5" imgW="622300" imgH="431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051085" y="1031536"/>
                            <a:ext cx="1057615" cy="73385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7" name="Group 16"/>
          <p:cNvGrpSpPr/>
          <p:nvPr/>
        </p:nvGrpSpPr>
        <p:grpSpPr>
          <a:xfrm>
            <a:off x="5473700" y="5409117"/>
            <a:ext cx="1739900" cy="810594"/>
            <a:chOff x="5473700" y="5396417"/>
            <a:chExt cx="1739900" cy="810594"/>
          </a:xfrm>
        </p:grpSpPr>
        <p:sp>
          <p:nvSpPr>
            <p:cNvPr id="15" name="Down Arrow 14"/>
            <p:cNvSpPr/>
            <p:nvPr/>
          </p:nvSpPr>
          <p:spPr>
            <a:xfrm>
              <a:off x="5473700" y="5396417"/>
              <a:ext cx="1739900" cy="3058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5588000" y="5657850"/>
            <a:ext cx="1431925" cy="5491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8035" name="Equation" r:id="rId7" imgW="431800" imgH="165100" progId="Equation.3">
                    <p:embed/>
                  </p:oleObj>
                </mc:Choice>
                <mc:Fallback>
                  <p:oleObj name="Equation" r:id="rId7" imgW="431800" imgH="1651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88000" y="5657850"/>
                          <a:ext cx="1431925" cy="54916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18"/>
          <p:cNvGrpSpPr/>
          <p:nvPr/>
        </p:nvGrpSpPr>
        <p:grpSpPr>
          <a:xfrm>
            <a:off x="3857625" y="1629375"/>
            <a:ext cx="3147015" cy="369332"/>
            <a:chOff x="457200" y="2328239"/>
            <a:chExt cx="3147015" cy="369332"/>
          </a:xfrm>
        </p:grpSpPr>
        <p:sp>
          <p:nvSpPr>
            <p:cNvPr id="20" name="TextBox 19"/>
            <p:cNvSpPr txBox="1"/>
            <p:nvPr/>
          </p:nvSpPr>
          <p:spPr>
            <a:xfrm>
              <a:off x="457200" y="2328239"/>
              <a:ext cx="3147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D</a:t>
              </a:r>
              <a:r>
                <a:rPr lang="en-US" b="1" dirty="0" smtClean="0">
                  <a:solidFill>
                    <a:srgbClr val="FF0000"/>
                  </a:solidFill>
                </a:rPr>
                <a:t>g(x,Q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r>
                <a:rPr lang="en-US" b="1" dirty="0" smtClean="0">
                  <a:solidFill>
                    <a:srgbClr val="FF0000"/>
                  </a:solidFill>
                </a:rPr>
                <a:t>)</a:t>
              </a:r>
              <a:r>
                <a:rPr lang="en-US" b="1" dirty="0" smtClean="0">
                  <a:solidFill>
                    <a:srgbClr val="0000FF"/>
                  </a:solidFill>
                </a:rPr>
                <a:t>=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</a:t>
              </a:r>
              <a:r>
                <a:rPr lang="en-US" b="1" dirty="0" smtClean="0">
                  <a:solidFill>
                    <a:srgbClr val="0000FF"/>
                  </a:solidFill>
                </a:rPr>
                <a:t>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)-g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1630165" y="249533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574460" y="259731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2673845" y="250291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10800000">
              <a:off x="2618140" y="260489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285949" y="695270"/>
            <a:ext cx="2858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It is measured in inclusive data via spin asymmetry:</a:t>
            </a:r>
          </a:p>
          <a:p>
            <a:pPr algn="ctr"/>
            <a:r>
              <a:rPr lang="en-US" b="1" dirty="0" smtClean="0"/>
              <a:t>A</a:t>
            </a:r>
            <a:r>
              <a:rPr lang="en-US" b="1" baseline="-25000" dirty="0" smtClean="0"/>
              <a:t>LL</a:t>
            </a:r>
            <a:r>
              <a:rPr lang="en-US" b="1" dirty="0" smtClean="0"/>
              <a:t> -&gt; </a:t>
            </a:r>
            <a:r>
              <a:rPr lang="en-US" b="1" dirty="0" smtClean="0">
                <a:latin typeface="Symbol" charset="2"/>
                <a:cs typeface="Symbol" charset="2"/>
              </a:rPr>
              <a:t>D</a:t>
            </a:r>
            <a:r>
              <a:rPr lang="en-US" b="1" dirty="0" smtClean="0"/>
              <a:t>q</a:t>
            </a:r>
            <a:endParaRPr lang="en-US" b="1" dirty="0"/>
          </a:p>
        </p:txBody>
      </p:sp>
      <p:grpSp>
        <p:nvGrpSpPr>
          <p:cNvPr id="29" name="Group 28"/>
          <p:cNvGrpSpPr/>
          <p:nvPr/>
        </p:nvGrpSpPr>
        <p:grpSpPr>
          <a:xfrm>
            <a:off x="574702" y="4209395"/>
            <a:ext cx="2214411" cy="1321457"/>
            <a:chOff x="494922" y="4827460"/>
            <a:chExt cx="2214411" cy="1321457"/>
          </a:xfrm>
        </p:grpSpPr>
        <p:sp>
          <p:nvSpPr>
            <p:cNvPr id="30" name="Right Triangle 29"/>
            <p:cNvSpPr/>
            <p:nvPr/>
          </p:nvSpPr>
          <p:spPr bwMode="auto">
            <a:xfrm>
              <a:off x="543965" y="4827460"/>
              <a:ext cx="2165368" cy="1321457"/>
            </a:xfrm>
            <a:prstGeom prst="rtTriangl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360000">
              <a:off x="494922" y="5559992"/>
              <a:ext cx="1242447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world data</a:t>
              </a:r>
            </a:p>
            <a:p>
              <a:r>
                <a:rPr lang="en-US" sz="1600" dirty="0" smtClean="0">
                  <a:solidFill>
                    <a:srgbClr val="FF0000"/>
                  </a:solidFill>
                </a:rPr>
                <a:t>till EIC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2" name="Picture 31" descr="uli_dis.diagram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929" y="731240"/>
            <a:ext cx="2360081" cy="94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05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00" y="1460718"/>
            <a:ext cx="4866398" cy="474703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5806" y="2759626"/>
            <a:ext cx="35081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plots includes </a:t>
            </a:r>
            <a:r>
              <a:rPr lang="en-US" b="1" dirty="0" smtClean="0">
                <a:solidFill>
                  <a:srgbClr val="FF0000"/>
                </a:solidFill>
              </a:rPr>
              <a:t>only low electron-beam energies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dirty="0" smtClean="0"/>
              <a:t>can be pushed to </a:t>
            </a:r>
            <a:r>
              <a:rPr lang="en-US" dirty="0" err="1" smtClean="0"/>
              <a:t>x</a:t>
            </a:r>
            <a:r>
              <a:rPr lang="en-US" dirty="0" smtClean="0"/>
              <a:t>=10</a:t>
            </a:r>
            <a:r>
              <a:rPr lang="en-US" baseline="30000" dirty="0" smtClean="0"/>
              <a:t>-4  </a:t>
            </a:r>
            <a:r>
              <a:rPr lang="en-US" dirty="0" smtClean="0"/>
              <a:t>with 20 </a:t>
            </a:r>
            <a:r>
              <a:rPr lang="en-US" dirty="0" err="1" smtClean="0"/>
              <a:t>x</a:t>
            </a:r>
            <a:r>
              <a:rPr lang="en-US" dirty="0" smtClean="0"/>
              <a:t> 250 </a:t>
            </a:r>
            <a:r>
              <a:rPr lang="en-US" dirty="0" err="1" smtClean="0"/>
              <a:t>GeV</a:t>
            </a:r>
            <a:r>
              <a:rPr lang="en-US" dirty="0" smtClean="0"/>
              <a:t> data 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476467" y="4080301"/>
            <a:ext cx="36675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(SI)DIS @ </a:t>
            </a:r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limited by   </a:t>
            </a:r>
            <a:r>
              <a:rPr lang="en-US" b="1" dirty="0" err="1" smtClean="0">
                <a:solidFill>
                  <a:srgbClr val="FF0000"/>
                </a:solidFill>
              </a:rPr>
              <a:t>systematics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</a:p>
          <a:p>
            <a:pPr marL="623888" lvl="1" indent="-166688">
              <a:buSzPct val="80000"/>
              <a:buFont typeface="Wingdings" charset="2"/>
              <a:buChar char="Ø"/>
            </a:pPr>
            <a:r>
              <a:rPr lang="en-US" b="1" dirty="0" smtClean="0"/>
              <a:t>rel. </a:t>
            </a:r>
            <a:r>
              <a:rPr lang="en-US" b="1" dirty="0" err="1" smtClean="0"/>
              <a:t>lumi</a:t>
            </a:r>
            <a:r>
              <a:rPr lang="en-US" b="1" dirty="0" smtClean="0"/>
              <a:t>, </a:t>
            </a:r>
            <a:r>
              <a:rPr lang="en-US" b="1" dirty="0" err="1" smtClean="0"/>
              <a:t>polarimetry</a:t>
            </a:r>
            <a:r>
              <a:rPr lang="en-US" b="1" dirty="0" smtClean="0"/>
              <a:t>,   detector performance need to be well under control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476467" y="5546320"/>
            <a:ext cx="3667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QED </a:t>
            </a:r>
            <a:r>
              <a:rPr lang="en-US" b="1" dirty="0" err="1" smtClean="0">
                <a:solidFill>
                  <a:srgbClr val="FF0000"/>
                </a:solidFill>
              </a:rPr>
              <a:t>radiative</a:t>
            </a:r>
            <a:r>
              <a:rPr lang="en-US" b="1" dirty="0" smtClean="0">
                <a:solidFill>
                  <a:srgbClr val="FF0000"/>
                </a:solidFill>
              </a:rPr>
              <a:t> corrections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35806" y="3710969"/>
            <a:ext cx="2904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Constrains on hardware: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3573" y="646996"/>
            <a:ext cx="71818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 scaling violations mainly determine </a:t>
            </a:r>
            <a:r>
              <a:rPr lang="en-US" b="1" dirty="0" err="1" smtClean="0"/>
              <a:t>Δg</a:t>
            </a:r>
            <a:r>
              <a:rPr lang="en-US" b="1" dirty="0" smtClean="0"/>
              <a:t> at small </a:t>
            </a:r>
            <a:r>
              <a:rPr lang="en-US" b="1" dirty="0" err="1" smtClean="0"/>
              <a:t>x</a:t>
            </a:r>
            <a:r>
              <a:rPr lang="en-US" b="1" dirty="0" smtClean="0"/>
              <a:t>  </a:t>
            </a:r>
            <a:r>
              <a:rPr lang="en-US" sz="1400" dirty="0" smtClean="0"/>
              <a:t> </a:t>
            </a:r>
          </a:p>
          <a:p>
            <a:r>
              <a:rPr lang="en-US" b="1" dirty="0" smtClean="0"/>
              <a:t>furthermore SIDIS data provide detailed </a:t>
            </a:r>
            <a:r>
              <a:rPr lang="en-US" b="1" dirty="0" smtClean="0">
                <a:solidFill>
                  <a:srgbClr val="0000FF"/>
                </a:solidFill>
              </a:rPr>
              <a:t>flavor separation of sea quark 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20" name="Gruppierung 20"/>
          <p:cNvGrpSpPr/>
          <p:nvPr/>
        </p:nvGrpSpPr>
        <p:grpSpPr>
          <a:xfrm>
            <a:off x="3272362" y="3697856"/>
            <a:ext cx="1834589" cy="1634311"/>
            <a:chOff x="3323162" y="4193156"/>
            <a:chExt cx="1834589" cy="1634311"/>
          </a:xfrm>
        </p:grpSpPr>
        <p:sp>
          <p:nvSpPr>
            <p:cNvPr id="21" name="Textfeld 9"/>
            <p:cNvSpPr txBox="1"/>
            <p:nvPr/>
          </p:nvSpPr>
          <p:spPr>
            <a:xfrm>
              <a:off x="3336394" y="4193156"/>
              <a:ext cx="18213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dramatic reduction </a:t>
              </a:r>
            </a:p>
            <a:p>
              <a:r>
                <a:rPr lang="en-US" sz="1400" b="1" dirty="0" smtClean="0">
                  <a:solidFill>
                    <a:srgbClr val="0000FF"/>
                  </a:solidFill>
                </a:rPr>
                <a:t>of uncertainties: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22" name="Gerade Verbindung mit Pfeil 13"/>
            <p:cNvCxnSpPr/>
            <p:nvPr/>
          </p:nvCxnSpPr>
          <p:spPr>
            <a:xfrm>
              <a:off x="3323162" y="4413250"/>
              <a:ext cx="13228" cy="819116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15"/>
            <p:cNvCxnSpPr/>
            <p:nvPr/>
          </p:nvCxnSpPr>
          <p:spPr>
            <a:xfrm rot="16200000" flipV="1">
              <a:off x="3091590" y="5582666"/>
              <a:ext cx="489600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4"/>
          <p:cNvSpPr>
            <a:spLocks/>
          </p:cNvSpPr>
          <p:nvPr/>
        </p:nvSpPr>
        <p:spPr bwMode="auto">
          <a:xfrm>
            <a:off x="5597144" y="1651000"/>
            <a:ext cx="3321422" cy="1077218"/>
          </a:xfrm>
          <a:prstGeom prst="rect">
            <a:avLst/>
          </a:prstGeom>
          <a:solidFill>
            <a:srgbClr val="FFF7CB"/>
          </a:solidFill>
          <a:ln w="25400" cap="flat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8100" tIns="38100" rIns="38100" bIns="38100">
            <a:spAutoFit/>
          </a:bodyPr>
          <a:lstStyle/>
          <a:p>
            <a:pPr algn="ctr">
              <a:spcBef>
                <a:spcPts val="200"/>
              </a:spcBef>
            </a:pP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yet, small x behavior completely </a:t>
            </a:r>
            <a:endParaRPr lang="en-US" sz="1600" dirty="0" smtClean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  <a:p>
            <a:pPr algn="ctr">
              <a:spcBef>
                <a:spcPts val="200"/>
              </a:spcBef>
            </a:pPr>
            <a:r>
              <a:rPr lang="en-US" sz="16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unconstrained  </a:t>
            </a:r>
            <a:endParaRPr lang="en-US" sz="1800" dirty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" charset="0"/>
            </a:endParaRP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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determines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x-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integral,</a:t>
            </a: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which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enters proton spin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sum</a:t>
            </a:r>
            <a:endParaRPr lang="en-US" sz="1400" dirty="0">
              <a:solidFill>
                <a:srgbClr val="343434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538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DIS2017 - April,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75228" y="1090136"/>
            <a:ext cx="198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Current knowledge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361688" y="1111250"/>
            <a:ext cx="2368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EIC: √s = 32, 39, 45 GeV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402928" y="1103868"/>
            <a:ext cx="2382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EIC: </a:t>
            </a:r>
            <a:r>
              <a:rPr lang="en-US" dirty="0" smtClean="0"/>
              <a:t>√s</a:t>
            </a:r>
            <a:r>
              <a:rPr lang="en-US" dirty="0"/>
              <a:t> </a:t>
            </a:r>
            <a:r>
              <a:rPr lang="en-US" dirty="0" smtClean="0"/>
              <a:t>= 63, 78, 89 GeV </a:t>
            </a:r>
            <a:endParaRPr lang="en-US" dirty="0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impact </a:t>
            </a:r>
            <a:r>
              <a:rPr lang="mr-IN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–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sea quarks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3200" y="659069"/>
            <a:ext cx="6215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Fits to the EIC simulated data (</a:t>
            </a:r>
            <a:r>
              <a:rPr lang="en-US" sz="2400" b="1" dirty="0">
                <a:solidFill>
                  <a:srgbClr val="0000FF"/>
                </a:solidFill>
              </a:rPr>
              <a:t>including charm</a:t>
            </a:r>
            <a:r>
              <a:rPr lang="en-US" sz="2400" b="1" dirty="0" smtClean="0">
                <a:solidFill>
                  <a:srgbClr val="0000FF"/>
                </a:solidFill>
              </a:rPr>
              <a:t>)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01948" y="1410949"/>
            <a:ext cx="8484852" cy="4676663"/>
            <a:chOff x="201948" y="1410949"/>
            <a:chExt cx="8484852" cy="4676663"/>
          </a:xfrm>
        </p:grpSpPr>
        <p:pic>
          <p:nvPicPr>
            <p:cNvPr id="6" name="Picture 5" descr="Pb_allsets2_Baseline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34086" r="-5335" b="33287"/>
            <a:stretch/>
          </p:blipFill>
          <p:spPr>
            <a:xfrm>
              <a:off x="201948" y="1446768"/>
              <a:ext cx="2617452" cy="4640844"/>
            </a:xfrm>
            <a:prstGeom prst="rect">
              <a:avLst/>
            </a:prstGeom>
          </p:spPr>
        </p:pic>
        <p:pic>
          <p:nvPicPr>
            <p:cNvPr id="7" name="Picture 6" descr="Pb_allsets2_JLEIC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041" b="33418"/>
            <a:stretch/>
          </p:blipFill>
          <p:spPr>
            <a:xfrm>
              <a:off x="3227689" y="1466849"/>
              <a:ext cx="2461911" cy="4585818"/>
            </a:xfrm>
            <a:prstGeom prst="rect">
              <a:avLst/>
            </a:prstGeom>
          </p:spPr>
        </p:pic>
        <p:pic>
          <p:nvPicPr>
            <p:cNvPr id="13" name="Picture 12" descr="Pb_allsets2_eRHIC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863" b="33719"/>
            <a:stretch/>
          </p:blipFill>
          <p:spPr>
            <a:xfrm>
              <a:off x="6177508" y="1410949"/>
              <a:ext cx="2509292" cy="4656335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787400" y="1536700"/>
              <a:ext cx="8570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u-bar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87400" y="3835400"/>
              <a:ext cx="8570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</a:rPr>
                <a:t>d</a:t>
              </a:r>
              <a:r>
                <a:rPr lang="en-US" sz="2400" dirty="0" smtClean="0">
                  <a:solidFill>
                    <a:srgbClr val="FF0000"/>
                  </a:solidFill>
                </a:rPr>
                <a:t>-bar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927600" y="2946400"/>
              <a:ext cx="482600" cy="260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927600" y="5245100"/>
              <a:ext cx="482600" cy="260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912100" y="2946400"/>
              <a:ext cx="482600" cy="260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912100" y="5311775"/>
              <a:ext cx="482600" cy="260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3417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956C-1F8E-0B40-A6DA-3E931C67369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115" name="Text Box 4"/>
          <p:cNvSpPr txBox="1">
            <a:spLocks noChangeArrowheads="1"/>
          </p:cNvSpPr>
          <p:nvPr/>
        </p:nvSpPr>
        <p:spPr bwMode="auto">
          <a:xfrm>
            <a:off x="418311" y="135847"/>
            <a:ext cx="7153598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Most compelling physics goals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116" name="Picture 1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08978" y="964970"/>
            <a:ext cx="8927290" cy="1422163"/>
            <a:chOff x="108978" y="812570"/>
            <a:chExt cx="8927290" cy="1422163"/>
          </a:xfrm>
        </p:grpSpPr>
        <p:sp>
          <p:nvSpPr>
            <p:cNvPr id="11" name="Abgerundetes Rechteck 10"/>
            <p:cNvSpPr/>
            <p:nvPr/>
          </p:nvSpPr>
          <p:spPr>
            <a:xfrm>
              <a:off x="136586" y="841321"/>
              <a:ext cx="6688058" cy="139341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481566" y="812570"/>
              <a:ext cx="634307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How are sea quarks and </a:t>
              </a:r>
              <a:r>
                <a:rPr lang="en-US" sz="2000" dirty="0" smtClean="0"/>
                <a:t>gluons, </a:t>
              </a:r>
              <a:r>
                <a:rPr lang="en-US" sz="2000" dirty="0"/>
                <a:t>and their </a:t>
              </a:r>
              <a:r>
                <a:rPr lang="en-US" sz="2000" dirty="0" smtClean="0"/>
                <a:t>spins, </a:t>
              </a:r>
              <a:r>
                <a:rPr lang="en-US" sz="2000" dirty="0">
                  <a:solidFill>
                    <a:srgbClr val="FF0000"/>
                  </a:solidFill>
                </a:rPr>
                <a:t>distributed</a:t>
              </a:r>
            </a:p>
            <a:p>
              <a:r>
                <a:rPr lang="en-US" sz="2000" dirty="0">
                  <a:solidFill>
                    <a:srgbClr val="FF0000"/>
                  </a:solidFill>
                </a:rPr>
                <a:t>in space and momentum</a:t>
              </a:r>
              <a:r>
                <a:rPr lang="en-US" sz="2000" dirty="0"/>
                <a:t> inside the nucleon?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4" name="Gruppierung 7"/>
            <p:cNvGrpSpPr/>
            <p:nvPr/>
          </p:nvGrpSpPr>
          <p:grpSpPr>
            <a:xfrm>
              <a:off x="108978" y="1441512"/>
              <a:ext cx="943454" cy="539518"/>
              <a:chOff x="-75398" y="1886000"/>
              <a:chExt cx="1069596" cy="811953"/>
            </a:xfrm>
          </p:grpSpPr>
          <p:pic>
            <p:nvPicPr>
              <p:cNvPr id="16" name="Bild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75398" y="1886000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7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8" name="Textfeld 17"/>
            <p:cNvSpPr txBox="1"/>
            <p:nvPr/>
          </p:nvSpPr>
          <p:spPr>
            <a:xfrm>
              <a:off x="567238" y="1438506"/>
              <a:ext cx="4767250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How do the </a:t>
              </a:r>
              <a:r>
                <a:rPr lang="en-US" sz="1600" dirty="0">
                  <a:solidFill>
                    <a:srgbClr val="0000FF"/>
                  </a:solidFill>
                </a:rPr>
                <a:t>nucleon properties emerge </a:t>
              </a:r>
              <a:r>
                <a:rPr lang="en-US" sz="1600" dirty="0"/>
                <a:t>from them and</a:t>
              </a:r>
            </a:p>
            <a:p>
              <a:r>
                <a:rPr lang="en-US" sz="1600" dirty="0"/>
                <a:t>their interactions?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pic>
          <p:nvPicPr>
            <p:cNvPr id="117" name="Picture 2"/>
            <p:cNvPicPr>
              <a:picLocks noChangeAspect="1" noChangeArrowheads="1"/>
            </p:cNvPicPr>
            <p:nvPr/>
          </p:nvPicPr>
          <p:blipFill>
            <a:blip r:embed="rId4" cstate="print">
              <a:alphaModFix/>
            </a:blip>
            <a:srcRect/>
            <a:stretch>
              <a:fillRect/>
            </a:stretch>
          </p:blipFill>
          <p:spPr bwMode="auto">
            <a:xfrm>
              <a:off x="6917103" y="1045281"/>
              <a:ext cx="2119165" cy="909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" name="Group 23"/>
          <p:cNvGrpSpPr/>
          <p:nvPr/>
        </p:nvGrpSpPr>
        <p:grpSpPr>
          <a:xfrm>
            <a:off x="114469" y="4844761"/>
            <a:ext cx="9052011" cy="1556522"/>
            <a:chOff x="114469" y="4451061"/>
            <a:chExt cx="9052011" cy="1556522"/>
          </a:xfrm>
        </p:grpSpPr>
        <p:grpSp>
          <p:nvGrpSpPr>
            <p:cNvPr id="19" name="Gruppierung 48"/>
            <p:cNvGrpSpPr/>
            <p:nvPr/>
          </p:nvGrpSpPr>
          <p:grpSpPr>
            <a:xfrm>
              <a:off x="114469" y="4451061"/>
              <a:ext cx="6710176" cy="1556522"/>
              <a:chOff x="114469" y="4696598"/>
              <a:chExt cx="6710176" cy="1735649"/>
            </a:xfrm>
          </p:grpSpPr>
          <p:sp>
            <p:nvSpPr>
              <p:cNvPr id="12" name="Abgerundetes Rechteck 11"/>
              <p:cNvSpPr/>
              <p:nvPr/>
            </p:nvSpPr>
            <p:spPr>
              <a:xfrm>
                <a:off x="148168" y="4696598"/>
                <a:ext cx="6676477" cy="1735649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0" name="Gruppierung 7"/>
              <p:cNvGrpSpPr/>
              <p:nvPr/>
            </p:nvGrpSpPr>
            <p:grpSpPr>
              <a:xfrm>
                <a:off x="114469" y="5196482"/>
                <a:ext cx="3217775" cy="572445"/>
                <a:chOff x="-2956041" y="1936192"/>
                <a:chExt cx="3950239" cy="761761"/>
              </a:xfrm>
            </p:grpSpPr>
            <p:pic>
              <p:nvPicPr>
                <p:cNvPr id="38" name="Bild 37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2956041" y="1936192"/>
                  <a:ext cx="514527" cy="698500"/>
                </a:xfrm>
                <a:prstGeom prst="rect">
                  <a:avLst/>
                </a:prstGeom>
              </p:spPr>
            </p:pic>
            <p:sp>
              <p:nvSpPr>
                <p:cNvPr id="39" name="Textfeld 38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40" name="Textfeld 39"/>
              <p:cNvSpPr txBox="1"/>
              <p:nvPr/>
            </p:nvSpPr>
            <p:spPr>
              <a:xfrm>
                <a:off x="567238" y="5737642"/>
                <a:ext cx="6163763" cy="6520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dirty="0"/>
                  <a:t>Does this saturation </a:t>
                </a:r>
                <a:r>
                  <a:rPr lang="en-US" sz="1600" b="0" dirty="0" smtClean="0"/>
                  <a:t>give rise to </a:t>
                </a:r>
                <a:r>
                  <a:rPr lang="en-US" sz="1600" b="0" dirty="0" smtClean="0">
                    <a:solidFill>
                      <a:srgbClr val="0000FF"/>
                    </a:solidFill>
                  </a:rPr>
                  <a:t>a gluonic </a:t>
                </a:r>
                <a:r>
                  <a:rPr lang="en-US" sz="1600" b="0" dirty="0">
                    <a:solidFill>
                      <a:srgbClr val="0000FF"/>
                    </a:solidFill>
                  </a:rPr>
                  <a:t>matter </a:t>
                </a:r>
                <a:r>
                  <a:rPr lang="en-US" sz="1600" dirty="0" smtClean="0">
                    <a:solidFill>
                      <a:srgbClr val="0000FF"/>
                    </a:solidFill>
                  </a:rPr>
                  <a:t>with</a:t>
                </a:r>
                <a:r>
                  <a:rPr lang="en-US" sz="1600" b="0" dirty="0" smtClean="0">
                    <a:solidFill>
                      <a:srgbClr val="0000FF"/>
                    </a:solidFill>
                  </a:rPr>
                  <a:t> </a:t>
                </a:r>
                <a:r>
                  <a:rPr lang="en-US" sz="1600" b="0" dirty="0">
                    <a:solidFill>
                      <a:srgbClr val="0000FF"/>
                    </a:solidFill>
                  </a:rPr>
                  <a:t>universal properties</a:t>
                </a:r>
                <a:r>
                  <a:rPr lang="en-US" sz="1600" b="0" dirty="0"/>
                  <a:t> in </a:t>
                </a:r>
                <a:r>
                  <a:rPr lang="en-US" sz="1600" dirty="0" smtClean="0"/>
                  <a:t>all nuclei, even proton</a:t>
                </a:r>
                <a:r>
                  <a:rPr lang="en-US" sz="1600" b="0" dirty="0" smtClean="0"/>
                  <a:t>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  <p:grpSp>
            <p:nvGrpSpPr>
              <p:cNvPr id="28" name="Gruppierung 7"/>
              <p:cNvGrpSpPr/>
              <p:nvPr/>
            </p:nvGrpSpPr>
            <p:grpSpPr>
              <a:xfrm>
                <a:off x="134560" y="5715565"/>
                <a:ext cx="3197684" cy="716682"/>
                <a:chOff x="-2931376" y="1744261"/>
                <a:chExt cx="3925574" cy="953692"/>
              </a:xfrm>
            </p:grpSpPr>
            <p:pic>
              <p:nvPicPr>
                <p:cNvPr id="45" name="Bild 44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2931376" y="1744261"/>
                  <a:ext cx="495300" cy="698502"/>
                </a:xfrm>
                <a:prstGeom prst="rect">
                  <a:avLst/>
                </a:prstGeom>
              </p:spPr>
            </p:pic>
            <p:sp>
              <p:nvSpPr>
                <p:cNvPr id="46" name="Textfeld 45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35" name="Textfeld 34"/>
              <p:cNvSpPr txBox="1"/>
              <p:nvPr/>
            </p:nvSpPr>
            <p:spPr>
              <a:xfrm>
                <a:off x="542020" y="4745403"/>
                <a:ext cx="4899874" cy="4461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What happens to the </a:t>
                </a:r>
                <a:r>
                  <a:rPr lang="en-US" sz="2000" dirty="0">
                    <a:solidFill>
                      <a:srgbClr val="FF0000"/>
                    </a:solidFill>
                  </a:rPr>
                  <a:t>gluon density in nuclei</a:t>
                </a:r>
                <a:r>
                  <a:rPr lang="en-US" sz="2000" dirty="0"/>
                  <a:t>?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48" name="Textfeld 47"/>
              <p:cNvSpPr txBox="1"/>
              <p:nvPr/>
            </p:nvSpPr>
            <p:spPr>
              <a:xfrm>
                <a:off x="571265" y="5315623"/>
                <a:ext cx="6159736" cy="377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Does it </a:t>
                </a:r>
                <a:r>
                  <a:rPr lang="en-US" sz="1600" dirty="0">
                    <a:solidFill>
                      <a:srgbClr val="0000FF"/>
                    </a:solidFill>
                  </a:rPr>
                  <a:t>saturate at high </a:t>
                </a:r>
                <a:r>
                  <a:rPr lang="en-US" sz="1600" dirty="0" smtClean="0">
                    <a:solidFill>
                      <a:srgbClr val="0000FF"/>
                    </a:solidFill>
                  </a:rPr>
                  <a:t>energy</a:t>
                </a:r>
                <a:r>
                  <a:rPr lang="en-US" sz="1600" dirty="0" smtClean="0"/>
                  <a:t>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6847797" y="4870546"/>
              <a:ext cx="2318683" cy="1074882"/>
              <a:chOff x="5813341" y="5242532"/>
              <a:chExt cx="2318683" cy="1074882"/>
            </a:xfrm>
          </p:grpSpPr>
          <p:pic>
            <p:nvPicPr>
              <p:cNvPr id="119" name="Picture 11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13341" y="5637032"/>
                <a:ext cx="1050289" cy="634107"/>
              </a:xfrm>
              <a:prstGeom prst="rect">
                <a:avLst/>
              </a:prstGeom>
            </p:spPr>
          </p:pic>
          <p:pic>
            <p:nvPicPr>
              <p:cNvPr id="120" name="Picture 11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09903" y="5642384"/>
                <a:ext cx="1070462" cy="628755"/>
              </a:xfrm>
              <a:prstGeom prst="rect">
                <a:avLst/>
              </a:prstGeom>
            </p:spPr>
          </p:pic>
          <p:sp>
            <p:nvSpPr>
              <p:cNvPr id="121" name="TextBox 120"/>
              <p:cNvSpPr txBox="1"/>
              <p:nvPr/>
            </p:nvSpPr>
            <p:spPr>
              <a:xfrm>
                <a:off x="5859383" y="5242532"/>
                <a:ext cx="73717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/>
                  <a:t>gluon </a:t>
                </a:r>
              </a:p>
              <a:p>
                <a:pPr algn="ctr"/>
                <a:r>
                  <a:rPr lang="en-US" sz="1200" dirty="0"/>
                  <a:t>emission</a:t>
                </a: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6861840" y="5248630"/>
                <a:ext cx="12701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gluon recombination</a:t>
                </a: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6740386" y="5578885"/>
                <a:ext cx="3726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FF0080"/>
                    </a:solidFill>
                  </a:rPr>
                  <a:t>?</a:t>
                </a: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6739458" y="5855749"/>
                <a:ext cx="36440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solidFill>
                      <a:srgbClr val="FF0080"/>
                    </a:solidFill>
                  </a:rPr>
                  <a:t>=</a:t>
                </a:r>
                <a:endParaRPr lang="en-US" sz="2400" b="1" dirty="0" smtClean="0">
                  <a:solidFill>
                    <a:srgbClr val="FF0080"/>
                  </a:solidFill>
                </a:endParaRPr>
              </a:p>
            </p:txBody>
          </p:sp>
        </p:grpSp>
      </p:grpSp>
      <p:grpSp>
        <p:nvGrpSpPr>
          <p:cNvPr id="26" name="Group 25"/>
          <p:cNvGrpSpPr/>
          <p:nvPr/>
        </p:nvGrpSpPr>
        <p:grpSpPr>
          <a:xfrm>
            <a:off x="108978" y="2478384"/>
            <a:ext cx="8702851" cy="2279708"/>
            <a:chOff x="108978" y="2478384"/>
            <a:chExt cx="8702851" cy="2279708"/>
          </a:xfrm>
        </p:grpSpPr>
        <p:grpSp>
          <p:nvGrpSpPr>
            <p:cNvPr id="51" name="Group 50"/>
            <p:cNvGrpSpPr/>
            <p:nvPr/>
          </p:nvGrpSpPr>
          <p:grpSpPr>
            <a:xfrm>
              <a:off x="108978" y="2478384"/>
              <a:ext cx="6715667" cy="2279708"/>
              <a:chOff x="176722" y="772349"/>
              <a:chExt cx="6693292" cy="2441678"/>
            </a:xfrm>
          </p:grpSpPr>
          <p:sp>
            <p:nvSpPr>
              <p:cNvPr id="52" name="Abgerundetes Rechteck 10"/>
              <p:cNvSpPr/>
              <p:nvPr/>
            </p:nvSpPr>
            <p:spPr>
              <a:xfrm>
                <a:off x="202219" y="773114"/>
                <a:ext cx="6667795" cy="2440913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tx1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54" name="Textfeld 13"/>
              <p:cNvSpPr txBox="1"/>
              <p:nvPr/>
            </p:nvSpPr>
            <p:spPr>
              <a:xfrm>
                <a:off x="520803" y="772349"/>
                <a:ext cx="6255879" cy="758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How </a:t>
                </a:r>
                <a:r>
                  <a:rPr lang="en-US" sz="2000" dirty="0" smtClean="0"/>
                  <a:t>does a </a:t>
                </a:r>
                <a:r>
                  <a:rPr lang="en-US" sz="2000" dirty="0" smtClean="0">
                    <a:solidFill>
                      <a:srgbClr val="FF0000"/>
                    </a:solidFill>
                  </a:rPr>
                  <a:t>dense </a:t>
                </a:r>
                <a:r>
                  <a:rPr lang="en-US" sz="2000" dirty="0">
                    <a:solidFill>
                      <a:srgbClr val="FF0000"/>
                    </a:solidFill>
                  </a:rPr>
                  <a:t>nuclear environment </a:t>
                </a:r>
                <a:r>
                  <a:rPr lang="en-US" sz="2000" dirty="0"/>
                  <a:t>affect the </a:t>
                </a:r>
                <a:r>
                  <a:rPr lang="en-US" sz="2000" dirty="0" smtClean="0"/>
                  <a:t>quarks </a:t>
                </a:r>
                <a:r>
                  <a:rPr lang="en-US" sz="2000" dirty="0"/>
                  <a:t>and </a:t>
                </a:r>
                <a:r>
                  <a:rPr lang="en-US" sz="2000" dirty="0" smtClean="0"/>
                  <a:t>gluons, </a:t>
                </a:r>
                <a:r>
                  <a:rPr lang="en-US" sz="2000" dirty="0"/>
                  <a:t>and </a:t>
                </a:r>
                <a:r>
                  <a:rPr lang="en-US" sz="2000" dirty="0" smtClean="0"/>
                  <a:t>their correlations and their interactions?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grpSp>
            <p:nvGrpSpPr>
              <p:cNvPr id="55" name="Gruppierung 7"/>
              <p:cNvGrpSpPr/>
              <p:nvPr/>
            </p:nvGrpSpPr>
            <p:grpSpPr>
              <a:xfrm>
                <a:off x="176722" y="1481375"/>
                <a:ext cx="871268" cy="580678"/>
                <a:chOff x="-75398" y="1925233"/>
                <a:chExt cx="1069596" cy="772720"/>
              </a:xfrm>
            </p:grpSpPr>
            <p:pic>
              <p:nvPicPr>
                <p:cNvPr id="62" name="Bild 1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75398" y="1925233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63" name="Textfeld 16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57" name="Gruppierung 7"/>
              <p:cNvGrpSpPr/>
              <p:nvPr/>
            </p:nvGrpSpPr>
            <p:grpSpPr>
              <a:xfrm>
                <a:off x="176722" y="2044699"/>
                <a:ext cx="871268" cy="922417"/>
                <a:chOff x="-75398" y="1470479"/>
                <a:chExt cx="1069596" cy="1227474"/>
              </a:xfrm>
            </p:grpSpPr>
            <p:pic>
              <p:nvPicPr>
                <p:cNvPr id="60" name="Bild 20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75398" y="1470479"/>
                  <a:ext cx="495300" cy="698499"/>
                </a:xfrm>
                <a:prstGeom prst="rect">
                  <a:avLst/>
                </a:prstGeom>
              </p:spPr>
            </p:pic>
            <p:sp>
              <p:nvSpPr>
                <p:cNvPr id="61" name="Textfeld 21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58" name="Textfeld 22"/>
              <p:cNvSpPr txBox="1"/>
              <p:nvPr/>
            </p:nvSpPr>
            <p:spPr>
              <a:xfrm>
                <a:off x="637469" y="1533776"/>
                <a:ext cx="6176762" cy="626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400"/>
                  </a:spcBef>
                </a:pPr>
                <a:r>
                  <a:rPr lang="en-US" sz="1600" dirty="0">
                    <a:solidFill>
                      <a:srgbClr val="292934"/>
                    </a:solidFill>
                  </a:rPr>
                  <a:t>How do color-charged quarks and gluons, and colorless jets, </a:t>
                </a:r>
                <a:r>
                  <a:rPr lang="en-US" sz="1600" dirty="0">
                    <a:solidFill>
                      <a:srgbClr val="0000FF"/>
                    </a:solidFill>
                  </a:rPr>
                  <a:t>interact with a nuclear medium</a:t>
                </a:r>
                <a:r>
                  <a:rPr lang="en-US" sz="1600" dirty="0">
                    <a:solidFill>
                      <a:srgbClr val="292934"/>
                    </a:solidFill>
                  </a:rPr>
                  <a:t>?</a:t>
                </a:r>
              </a:p>
            </p:txBody>
          </p:sp>
          <p:sp>
            <p:nvSpPr>
              <p:cNvPr id="56" name="Textfeld 17"/>
              <p:cNvSpPr txBox="1"/>
              <p:nvPr/>
            </p:nvSpPr>
            <p:spPr>
              <a:xfrm>
                <a:off x="637469" y="2101701"/>
                <a:ext cx="6176762" cy="626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400"/>
                  </a:spcBef>
                </a:pPr>
                <a:r>
                  <a:rPr lang="en-US" sz="1600" dirty="0">
                    <a:solidFill>
                      <a:srgbClr val="292934"/>
                    </a:solidFill>
                  </a:rPr>
                  <a:t>How do the </a:t>
                </a:r>
                <a:r>
                  <a:rPr lang="en-US" sz="1600" dirty="0">
                    <a:solidFill>
                      <a:srgbClr val="0000FF"/>
                    </a:solidFill>
                  </a:rPr>
                  <a:t>confined hadronic states emerge </a:t>
                </a:r>
                <a:r>
                  <a:rPr lang="en-US" sz="1600" dirty="0">
                    <a:solidFill>
                      <a:srgbClr val="292934"/>
                    </a:solidFill>
                  </a:rPr>
                  <a:t>from these quarks and gluons? </a:t>
                </a:r>
              </a:p>
            </p:txBody>
          </p:sp>
        </p:grpSp>
        <p:pic>
          <p:nvPicPr>
            <p:cNvPr id="118" name="Picture 117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8200" y="2669964"/>
              <a:ext cx="1623629" cy="1647973"/>
            </a:xfrm>
            <a:prstGeom prst="rect">
              <a:avLst/>
            </a:prstGeom>
          </p:spPr>
        </p:pic>
        <p:sp>
          <p:nvSpPr>
            <p:cNvPr id="125" name="Textfeld 17"/>
            <p:cNvSpPr txBox="1"/>
            <p:nvPr/>
          </p:nvSpPr>
          <p:spPr>
            <a:xfrm>
              <a:off x="571265" y="4317938"/>
              <a:ext cx="61974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400"/>
                </a:spcBef>
              </a:pPr>
              <a:r>
                <a:rPr lang="en-US" sz="1600" dirty="0">
                  <a:solidFill>
                    <a:srgbClr val="292934"/>
                  </a:solidFill>
                </a:rPr>
                <a:t>How do the quark-gluon </a:t>
              </a:r>
              <a:r>
                <a:rPr lang="en-US" sz="1600" dirty="0">
                  <a:solidFill>
                    <a:srgbClr val="0000FF"/>
                  </a:solidFill>
                </a:rPr>
                <a:t>interactions create nuclear binding?</a:t>
              </a:r>
            </a:p>
          </p:txBody>
        </p:sp>
        <p:pic>
          <p:nvPicPr>
            <p:cNvPr id="126" name="Bild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78" y="4224387"/>
              <a:ext cx="404809" cy="4900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648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DIS-Kinematics_revised copy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3498" y="676276"/>
            <a:ext cx="3835402" cy="3296705"/>
          </a:xfrm>
          <a:prstGeom prst="rect">
            <a:avLst/>
          </a:prstGeom>
          <a:ln w="12700">
            <a:round/>
          </a:ln>
        </p:spPr>
      </p:pic>
      <p:sp>
        <p:nvSpPr>
          <p:cNvPr id="1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6A96A-431D-C54E-8415-31F30655DEA0}" type="slidenum">
              <a:rPr lang="en-US"/>
              <a:pPr/>
              <a:t>5</a:t>
            </a:fld>
            <a:endParaRPr lang="en-US"/>
          </a:p>
        </p:txBody>
      </p:sp>
      <p:sp>
        <p:nvSpPr>
          <p:cNvPr id="113669" name="Rectangle 5"/>
          <p:cNvSpPr>
            <a:spLocks/>
          </p:cNvSpPr>
          <p:nvPr/>
        </p:nvSpPr>
        <p:spPr bwMode="auto">
          <a:xfrm>
            <a:off x="7738548" y="1295391"/>
            <a:ext cx="1231900" cy="67734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ctr" eaLnBrk="1" hangingPunct="1">
              <a:spcBef>
                <a:spcPts val="1150"/>
              </a:spcBef>
            </a:pPr>
            <a:r>
              <a:rPr lang="en-US" sz="14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resolution power</a:t>
            </a:r>
          </a:p>
        </p:txBody>
      </p:sp>
      <p:sp>
        <p:nvSpPr>
          <p:cNvPr id="113670" name="Rectangle 6"/>
          <p:cNvSpPr>
            <a:spLocks/>
          </p:cNvSpPr>
          <p:nvPr/>
        </p:nvSpPr>
        <p:spPr bwMode="auto">
          <a:xfrm>
            <a:off x="4415391" y="2823624"/>
            <a:ext cx="1231900" cy="495309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ctr" eaLnBrk="1" hangingPunct="1">
              <a:spcBef>
                <a:spcPts val="1150"/>
              </a:spcBef>
            </a:pPr>
            <a:r>
              <a:rPr lang="en-US" sz="14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inelasticity</a:t>
            </a:r>
          </a:p>
        </p:txBody>
      </p:sp>
      <p:sp>
        <p:nvSpPr>
          <p:cNvPr id="113671" name="Rectangle 7"/>
          <p:cNvSpPr>
            <a:spLocks/>
          </p:cNvSpPr>
          <p:nvPr/>
        </p:nvSpPr>
        <p:spPr bwMode="auto">
          <a:xfrm>
            <a:off x="6128807" y="2819392"/>
            <a:ext cx="1380068" cy="855144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ctr" eaLnBrk="1" hangingPunct="1">
              <a:spcBef>
                <a:spcPts val="1150"/>
              </a:spcBef>
            </a:pPr>
            <a:r>
              <a:rPr lang="en-US" sz="14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momentum fraction of </a:t>
            </a:r>
            <a:r>
              <a:rPr lang="en-US" sz="1400" dirty="0" smtClean="0">
                <a:solidFill>
                  <a:srgbClr val="000000"/>
                </a:solidFill>
                <a:latin typeface="Comic Sans MS" charset="0"/>
                <a:sym typeface="Comic Sans MS" charset="0"/>
              </a:rPr>
              <a:t>struck quark</a:t>
            </a:r>
            <a:endParaRPr lang="en-US" sz="1400" dirty="0">
              <a:solidFill>
                <a:srgbClr val="000000"/>
              </a:solidFill>
              <a:latin typeface="Comic Sans MS" charset="0"/>
              <a:sym typeface="Comic Sans MS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40188" y="916717"/>
            <a:ext cx="1593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/>
              <a:t>Kinematics:</a:t>
            </a:r>
            <a:endParaRPr lang="en-US" sz="2000" u="sng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560379"/>
              </p:ext>
            </p:extLst>
          </p:nvPr>
        </p:nvGraphicFramePr>
        <p:xfrm>
          <a:off x="7612058" y="2131518"/>
          <a:ext cx="1489607" cy="460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398" name="Equation" r:id="rId5" imgW="1231900" imgH="381000" progId="Equation.DSMT4">
                  <p:embed/>
                </p:oleObj>
              </mc:Choice>
              <mc:Fallback>
                <p:oleObj name="Equation" r:id="rId5" imgW="1231900" imgH="38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12058" y="2131518"/>
                        <a:ext cx="1489607" cy="460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7"/>
          <p:cNvSpPr>
            <a:spLocks/>
          </p:cNvSpPr>
          <p:nvPr/>
        </p:nvSpPr>
        <p:spPr bwMode="auto">
          <a:xfrm>
            <a:off x="7682992" y="2821557"/>
            <a:ext cx="1420812" cy="944029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lvl="0" algn="ctr">
              <a:defRPr sz="1800">
                <a:solidFill>
                  <a:srgbClr val="000000"/>
                </a:solidFill>
                <a:uFillTx/>
              </a:defRPr>
            </a:pPr>
            <a:r>
              <a:rPr lang="en-US" sz="1400" dirty="0">
                <a:solidFill>
                  <a:srgbClr val="322F31"/>
                </a:solidFill>
                <a:uFill>
                  <a:solidFill>
                    <a:srgbClr val="021EAA"/>
                  </a:solidFill>
                </a:uFill>
              </a:rPr>
              <a:t>center-of-mass energy of electron-hadron system</a:t>
            </a: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512401"/>
              </p:ext>
            </p:extLst>
          </p:nvPr>
        </p:nvGraphicFramePr>
        <p:xfrm>
          <a:off x="4040188" y="1438275"/>
          <a:ext cx="34290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399" name="Equation" r:id="rId7" imgW="2413000" imgH="317500" progId="Equation.3">
                  <p:embed/>
                </p:oleObj>
              </mc:Choice>
              <mc:Fallback>
                <p:oleObj name="Equation" r:id="rId7" imgW="2413000" imgH="317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40188" y="1438275"/>
                        <a:ext cx="34290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989546"/>
              </p:ext>
            </p:extLst>
          </p:nvPr>
        </p:nvGraphicFramePr>
        <p:xfrm>
          <a:off x="6338880" y="2038349"/>
          <a:ext cx="966787" cy="675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00" name="Equation" r:id="rId9" imgW="800100" imgH="558800" progId="Equation.DSMT4">
                  <p:embed/>
                </p:oleObj>
              </mc:Choice>
              <mc:Fallback>
                <p:oleObj name="Equation" r:id="rId9" imgW="800100" imgH="558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38880" y="2038349"/>
                        <a:ext cx="966787" cy="675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598860"/>
              </p:ext>
            </p:extLst>
          </p:nvPr>
        </p:nvGraphicFramePr>
        <p:xfrm>
          <a:off x="4042831" y="1964273"/>
          <a:ext cx="2008188" cy="846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01" name="Equation" r:id="rId11" imgW="1778000" imgH="749300" progId="Equation.DSMT4">
                  <p:embed/>
                </p:oleObj>
              </mc:Choice>
              <mc:Fallback>
                <p:oleObj name="Equation" r:id="rId11" imgW="1778000" imgH="749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42831" y="1964273"/>
                        <a:ext cx="2008188" cy="846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636270"/>
              </p:ext>
            </p:extLst>
          </p:nvPr>
        </p:nvGraphicFramePr>
        <p:xfrm>
          <a:off x="6644638" y="4076700"/>
          <a:ext cx="1927861" cy="535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402" name="Equation" r:id="rId13" imgW="1143000" imgH="317500" progId="Equation.3">
                  <p:embed/>
                </p:oleObj>
              </mc:Choice>
              <mc:Fallback>
                <p:oleObj name="Equation" r:id="rId13" imgW="1143000" imgH="317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44638" y="4076700"/>
                        <a:ext cx="1927861" cy="535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88899" y="4382328"/>
            <a:ext cx="8949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FF"/>
              </a:buClr>
              <a:defRPr sz="1800">
                <a:uFillTx/>
              </a:defRPr>
            </a:pPr>
            <a:r>
              <a:rPr lang="en-US" sz="3600" b="1" dirty="0" smtClean="0">
                <a:solidFill>
                  <a:srgbClr val="0000FF"/>
                </a:solidFill>
                <a:uFill>
                  <a:solidFill/>
                </a:uFill>
              </a:rPr>
              <a:t>DIS: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  <a:defRPr sz="1800">
                <a:uFillTx/>
              </a:defRPr>
            </a:pPr>
            <a:r>
              <a:rPr lang="en-US" sz="2000" dirty="0" smtClean="0">
                <a:uFill>
                  <a:solidFill/>
                </a:uFill>
              </a:rPr>
              <a:t>As </a:t>
            </a:r>
            <a:r>
              <a:rPr lang="en-US" sz="2000" dirty="0">
                <a:uFill>
                  <a:solidFill/>
                </a:uFill>
              </a:rPr>
              <a:t>a probe, electron beams </a:t>
            </a:r>
            <a:r>
              <a:rPr lang="en-US" sz="2000" dirty="0" smtClean="0">
                <a:uFill>
                  <a:solidFill/>
                </a:uFill>
              </a:rPr>
              <a:t>provide </a:t>
            </a:r>
            <a:r>
              <a:rPr lang="en-US" sz="2000" dirty="0">
                <a:uFill>
                  <a:solidFill/>
                </a:uFill>
              </a:rPr>
              <a:t>unmatched </a:t>
            </a:r>
            <a:r>
              <a:rPr lang="en-US" sz="2000" dirty="0" smtClean="0">
                <a:uFill>
                  <a:solidFill/>
                </a:uFill>
              </a:rPr>
              <a:t>precision of the electromagnetic interaction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  <a:defRPr sz="1800">
                <a:uFillTx/>
              </a:defRPr>
            </a:pPr>
            <a:r>
              <a:rPr lang="en-US" sz="2000" dirty="0">
                <a:uFill>
                  <a:solidFill/>
                </a:uFill>
              </a:rPr>
              <a:t>Direct, model independent</a:t>
            </a:r>
            <a:r>
              <a:rPr lang="en-US" sz="2000" dirty="0" smtClean="0">
                <a:uFill>
                  <a:solidFill/>
                </a:uFill>
              </a:rPr>
              <a:t>, determination </a:t>
            </a:r>
            <a:r>
              <a:rPr lang="en-US" sz="2000" dirty="0">
                <a:uFill>
                  <a:solidFill/>
                </a:uFill>
              </a:rPr>
              <a:t>of </a:t>
            </a:r>
            <a:r>
              <a:rPr lang="en-US" sz="2000" dirty="0" smtClean="0">
                <a:uFill>
                  <a:solidFill/>
                </a:uFill>
              </a:rPr>
              <a:t>kinematics of </a:t>
            </a:r>
            <a:r>
              <a:rPr lang="en-US" sz="2000" dirty="0">
                <a:uFill>
                  <a:solidFill/>
                </a:uFill>
              </a:rPr>
              <a:t>physics </a:t>
            </a:r>
            <a:r>
              <a:rPr lang="en-US" sz="2000" dirty="0" smtClean="0">
                <a:uFill>
                  <a:solidFill/>
                </a:uFill>
              </a:rPr>
              <a:t>processes</a:t>
            </a:r>
            <a:endParaRPr lang="en-US" sz="2000" dirty="0">
              <a:uFill>
                <a:solidFill/>
              </a:uFill>
            </a:endParaRPr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418310" y="135847"/>
            <a:ext cx="83827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Our tool: Deep Inelastic Scattering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786218" y="4102100"/>
            <a:ext cx="3707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All variables are correlated: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3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4450" y="2429242"/>
            <a:ext cx="1219200" cy="1234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2001" y="2379910"/>
            <a:ext cx="155956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82587" y="827247"/>
            <a:ext cx="1741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non-linear dynamic</a:t>
            </a:r>
          </a:p>
          <a:p>
            <a:pPr algn="ctr"/>
            <a:r>
              <a:rPr lang="en-US" sz="1400" dirty="0" smtClean="0">
                <a:latin typeface="Times New Roman"/>
                <a:cs typeface="Times New Roman"/>
              </a:rPr>
              <a:t>Regime</a:t>
            </a:r>
            <a:endParaRPr lang="en-US" sz="1400" b="1" dirty="0" smtClean="0">
              <a:latin typeface="Times New Roman"/>
              <a:cs typeface="Times New Roman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1411918" y="1383352"/>
            <a:ext cx="794891" cy="7899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3732" y="2645018"/>
            <a:ext cx="42099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/>
                <a:cs typeface="Times New Roman"/>
              </a:rPr>
              <a:t>L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arge center-of-mass coverage:</a:t>
            </a:r>
          </a:p>
          <a:p>
            <a:r>
              <a:rPr lang="en-US" dirty="0">
                <a:latin typeface="Times New Roman"/>
                <a:cs typeface="Times New Roman"/>
              </a:rPr>
              <a:t>A</a:t>
            </a:r>
            <a:r>
              <a:rPr lang="en-US" dirty="0" smtClean="0">
                <a:latin typeface="Times New Roman"/>
                <a:cs typeface="Times New Roman"/>
              </a:rPr>
              <a:t>ccess to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cs typeface="Times New Roman"/>
              </a:rPr>
              <a:t>wide kinematic range </a:t>
            </a:r>
            <a:r>
              <a:rPr lang="en-US" dirty="0" smtClean="0">
                <a:latin typeface="Times New Roman"/>
                <a:cs typeface="Times New Roman"/>
              </a:rPr>
              <a:t>in </a:t>
            </a:r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dirty="0" smtClean="0">
                <a:latin typeface="Times New Roman"/>
                <a:cs typeface="Times New Roman"/>
              </a:rPr>
              <a:t> and </a:t>
            </a:r>
            <a:r>
              <a:rPr lang="en-US" i="1" dirty="0" smtClean="0">
                <a:latin typeface="Times New Roman"/>
                <a:cs typeface="Times New Roman"/>
              </a:rPr>
              <a:t>Q</a:t>
            </a:r>
            <a:r>
              <a:rPr lang="en-US" i="1" baseline="30000" dirty="0" smtClean="0">
                <a:latin typeface="Times New Roman"/>
                <a:cs typeface="Times New Roman"/>
              </a:rPr>
              <a:t>2</a:t>
            </a:r>
            <a:endParaRPr lang="en-US" dirty="0" smtClean="0">
              <a:latin typeface="Times New Roman"/>
              <a:cs typeface="Times New Roman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141013" y="2167177"/>
            <a:ext cx="6831445" cy="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753500" y="2103677"/>
            <a:ext cx="0" cy="190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048900" y="2103677"/>
            <a:ext cx="0" cy="190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318900" y="2103677"/>
            <a:ext cx="0" cy="190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614300" y="2103677"/>
            <a:ext cx="0" cy="190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846200" y="2065577"/>
            <a:ext cx="0" cy="190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692292" y="2254611"/>
            <a:ext cx="294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22" name="TextBox 21"/>
          <p:cNvSpPr txBox="1"/>
          <p:nvPr/>
        </p:nvSpPr>
        <p:spPr>
          <a:xfrm>
            <a:off x="3773940" y="2245681"/>
            <a:ext cx="5499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-3</a:t>
            </a:r>
            <a:endParaRPr lang="en-US" sz="1400" baseline="30000" dirty="0"/>
          </a:p>
        </p:txBody>
      </p:sp>
      <p:sp>
        <p:nvSpPr>
          <p:cNvPr id="23" name="TextBox 22"/>
          <p:cNvSpPr txBox="1"/>
          <p:nvPr/>
        </p:nvSpPr>
        <p:spPr>
          <a:xfrm>
            <a:off x="2478540" y="224671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-4</a:t>
            </a:r>
            <a:endParaRPr lang="en-US" sz="1400" baseline="30000" dirty="0"/>
          </a:p>
        </p:txBody>
      </p:sp>
      <p:sp>
        <p:nvSpPr>
          <p:cNvPr id="24" name="TextBox 23"/>
          <p:cNvSpPr txBox="1"/>
          <p:nvPr/>
        </p:nvSpPr>
        <p:spPr>
          <a:xfrm>
            <a:off x="5043940" y="2244649"/>
            <a:ext cx="5499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-2</a:t>
            </a:r>
            <a:endParaRPr lang="en-US" sz="1400" baseline="30000" dirty="0"/>
          </a:p>
        </p:txBody>
      </p:sp>
      <p:sp>
        <p:nvSpPr>
          <p:cNvPr id="25" name="TextBox 24"/>
          <p:cNvSpPr txBox="1"/>
          <p:nvPr/>
        </p:nvSpPr>
        <p:spPr>
          <a:xfrm>
            <a:off x="6400798" y="2254611"/>
            <a:ext cx="5499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-1</a:t>
            </a:r>
            <a:endParaRPr lang="en-US" sz="1400" baseline="30000" dirty="0"/>
          </a:p>
        </p:txBody>
      </p:sp>
      <p:sp>
        <p:nvSpPr>
          <p:cNvPr id="26" name="TextBox 25"/>
          <p:cNvSpPr txBox="1"/>
          <p:nvPr/>
        </p:nvSpPr>
        <p:spPr>
          <a:xfrm>
            <a:off x="6702001" y="800408"/>
            <a:ext cx="130035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Few-body/ </a:t>
            </a:r>
          </a:p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valence quark</a:t>
            </a:r>
          </a:p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Regime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002357" y="1959421"/>
            <a:ext cx="114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 (proton)</a:t>
            </a:r>
            <a:endParaRPr lang="en-US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1462775" y="2082902"/>
            <a:ext cx="0" cy="190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117844" y="827247"/>
            <a:ext cx="133882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QCD radiation</a:t>
            </a:r>
          </a:p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dominated</a:t>
            </a:r>
          </a:p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Regime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46058" y="2379910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?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17898" y="2227292"/>
            <a:ext cx="5499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10</a:t>
            </a:r>
            <a:r>
              <a:rPr lang="en-US" sz="1400" baseline="30000" dirty="0" smtClean="0"/>
              <a:t>-</a:t>
            </a:r>
            <a:r>
              <a:rPr lang="en-US" sz="1400" baseline="30000" dirty="0"/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4366" y="3341236"/>
            <a:ext cx="883073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Times New Roman"/>
                <a:cs typeface="Times New Roman"/>
              </a:rPr>
              <a:t>P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olarized electron and hadron beams: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>
                <a:latin typeface="Times New Roman"/>
                <a:cs typeface="Times New Roman"/>
              </a:rPr>
              <a:t>access to </a:t>
            </a:r>
            <a:r>
              <a:rPr lang="en-US" dirty="0">
                <a:solidFill>
                  <a:srgbClr val="FF0000"/>
                </a:solidFill>
                <a:latin typeface="Times New Roman"/>
                <a:cs typeface="Times New Roman"/>
              </a:rPr>
              <a:t>spin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cs typeface="Times New Roman"/>
              </a:rPr>
              <a:t>structure </a:t>
            </a:r>
            <a:r>
              <a:rPr lang="en-US" dirty="0" smtClean="0">
                <a:latin typeface="Times New Roman"/>
                <a:cs typeface="Times New Roman"/>
              </a:rPr>
              <a:t>of nucleons and nuclei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>
                <a:solidFill>
                  <a:srgbClr val="322F31"/>
                </a:solidFill>
                <a:latin typeface="Times New Roman"/>
                <a:cs typeface="Times New Roman"/>
              </a:rPr>
              <a:t>Spin </a:t>
            </a:r>
            <a:r>
              <a:rPr lang="en-US" dirty="0" smtClean="0">
                <a:solidFill>
                  <a:srgbClr val="322F31"/>
                </a:solidFill>
                <a:latin typeface="Times New Roman"/>
                <a:cs typeface="Times New Roman"/>
              </a:rPr>
              <a:t>vehicle </a:t>
            </a:r>
            <a:r>
              <a:rPr lang="en-US" dirty="0">
                <a:solidFill>
                  <a:srgbClr val="322F31"/>
                </a:solidFill>
                <a:latin typeface="Times New Roman"/>
                <a:cs typeface="Times New Roman"/>
              </a:rPr>
              <a:t>to </a:t>
            </a:r>
            <a:r>
              <a:rPr lang="en-US" dirty="0" smtClean="0">
                <a:solidFill>
                  <a:srgbClr val="322F31"/>
                </a:solidFill>
                <a:latin typeface="Times New Roman"/>
                <a:cs typeface="Times New Roman"/>
              </a:rPr>
              <a:t>access the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cs typeface="Times New Roman"/>
              </a:rPr>
              <a:t>3D spatial and momentum structure </a:t>
            </a:r>
            <a:r>
              <a:rPr lang="en-US" dirty="0">
                <a:solidFill>
                  <a:srgbClr val="322F31"/>
                </a:solidFill>
                <a:latin typeface="Times New Roman"/>
                <a:cs typeface="Times New Roman"/>
              </a:rPr>
              <a:t>of the </a:t>
            </a:r>
            <a:r>
              <a:rPr lang="en-US" dirty="0" smtClean="0">
                <a:solidFill>
                  <a:srgbClr val="322F31"/>
                </a:solidFill>
                <a:latin typeface="Times New Roman"/>
                <a:cs typeface="Times New Roman"/>
              </a:rPr>
              <a:t>nucleon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>
                <a:latin typeface="Times New Roman"/>
                <a:cs typeface="Times New Roman"/>
              </a:rPr>
              <a:t>Full specification of initial and final states to probe q-g structure of NN and NNN interaction in light nuclei</a:t>
            </a:r>
            <a:endParaRPr lang="en-US" dirty="0">
              <a:solidFill>
                <a:srgbClr val="322F31"/>
              </a:solidFill>
              <a:latin typeface="Times New Roman"/>
              <a:cs typeface="Times New Roman"/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endParaRPr lang="en-US" dirty="0">
              <a:solidFill>
                <a:srgbClr val="322F31"/>
              </a:solidFill>
              <a:latin typeface="Times New Roman"/>
              <a:cs typeface="Times New Roman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4360" y="4731821"/>
            <a:ext cx="3929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Nuclear beams: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>
                <a:solidFill>
                  <a:srgbClr val="322F31"/>
                </a:solidFill>
                <a:latin typeface="Times New Roman"/>
                <a:cs typeface="Times New Roman"/>
              </a:rPr>
              <a:t>A</a:t>
            </a:r>
            <a:r>
              <a:rPr lang="en-US" dirty="0" smtClean="0">
                <a:solidFill>
                  <a:srgbClr val="322F31"/>
                </a:solidFill>
                <a:latin typeface="Times New Roman"/>
                <a:cs typeface="Times New Roman"/>
              </a:rPr>
              <a:t>ccessing the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cs typeface="Times New Roman"/>
              </a:rPr>
              <a:t>highest gluon densities</a:t>
            </a:r>
            <a:endParaRPr lang="en-US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16815" y="1823576"/>
            <a:ext cx="10765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higher 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√s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4366" y="5390204"/>
            <a:ext cx="87639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0000FF"/>
              </a:buClr>
            </a:pPr>
            <a:r>
              <a:rPr lang="en-US" dirty="0">
                <a:solidFill>
                  <a:srgbClr val="0000FF"/>
                </a:solidFill>
                <a:latin typeface="Times New Roman"/>
                <a:cs typeface="Times New Roman"/>
              </a:rPr>
              <a:t>H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igh luminosity: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>
                <a:latin typeface="Times New Roman"/>
                <a:cs typeface="Times New Roman"/>
              </a:rPr>
              <a:t>Detailed mapping the 3D structure spatial and momentum structure of nucleons and nuclei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>
                <a:latin typeface="Times New Roman"/>
                <a:cs typeface="Times New Roman"/>
              </a:rPr>
              <a:t>A</a:t>
            </a:r>
            <a:r>
              <a:rPr lang="en-US" dirty="0" smtClean="0">
                <a:latin typeface="Times New Roman"/>
                <a:cs typeface="Times New Roman"/>
              </a:rPr>
              <a:t>ccess to 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cs typeface="Times New Roman"/>
              </a:rPr>
              <a:t>rare probes</a:t>
            </a: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418310" y="135847"/>
            <a:ext cx="83827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Ingredients for a high resolution “</a:t>
            </a:r>
            <a:r>
              <a:rPr lang="en-GB" sz="2900" b="1" dirty="0" err="1" smtClean="0">
                <a:solidFill>
                  <a:srgbClr val="FF0000"/>
                </a:solidFill>
              </a:rPr>
              <a:t>femtoscope</a:t>
            </a:r>
            <a:r>
              <a:rPr lang="en-GB" sz="2900" b="1" dirty="0" smtClean="0">
                <a:solidFill>
                  <a:srgbClr val="FF0000"/>
                </a:solidFill>
              </a:rPr>
              <a:t>”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68576" y="2469907"/>
            <a:ext cx="1532222" cy="14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extBox 40"/>
          <p:cNvSpPr txBox="1"/>
          <p:nvPr/>
        </p:nvSpPr>
        <p:spPr>
          <a:xfrm>
            <a:off x="5188002" y="827555"/>
            <a:ext cx="1072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Many-body </a:t>
            </a:r>
          </a:p>
          <a:p>
            <a:pPr algn="ctr"/>
            <a:r>
              <a:rPr lang="en-US" sz="1400" b="1" dirty="0" smtClean="0">
                <a:latin typeface="Times New Roman"/>
                <a:cs typeface="Times New Roman"/>
              </a:rPr>
              <a:t>Regime</a:t>
            </a:r>
            <a:endParaRPr lang="en-US" sz="1400" b="1" dirty="0">
              <a:latin typeface="Times New Roman"/>
              <a:cs typeface="Times New Roman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6"/>
          <a:srcRect l="58149" r="10597" b="59240"/>
          <a:stretch/>
        </p:blipFill>
        <p:spPr>
          <a:xfrm>
            <a:off x="5342096" y="1462088"/>
            <a:ext cx="670725" cy="663526"/>
          </a:xfrm>
          <a:prstGeom prst="rect">
            <a:avLst/>
          </a:prstGeom>
        </p:spPr>
      </p:pic>
      <p:pic>
        <p:nvPicPr>
          <p:cNvPr id="43" name="Picture 42" descr="Evolution.pdf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2" t="44486" r="12680" b="23978"/>
          <a:stretch/>
        </p:blipFill>
        <p:spPr>
          <a:xfrm>
            <a:off x="7087604" y="1597986"/>
            <a:ext cx="516554" cy="527628"/>
          </a:xfrm>
          <a:prstGeom prst="rect">
            <a:avLst/>
          </a:prstGeom>
        </p:spPr>
      </p:pic>
      <p:pic>
        <p:nvPicPr>
          <p:cNvPr id="44" name="Picture 43" descr="Evolution.pdf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1" t="26095" r="43905" b="23978"/>
          <a:stretch/>
        </p:blipFill>
        <p:spPr>
          <a:xfrm>
            <a:off x="3473266" y="1534486"/>
            <a:ext cx="594855" cy="61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923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3" grpId="0"/>
      <p:bldP spid="35" grpId="0"/>
      <p:bldP spid="36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616" y="813483"/>
            <a:ext cx="4572000" cy="2830010"/>
          </a:xfrm>
          <a:prstGeom prst="rect">
            <a:avLst/>
          </a:prstGeom>
        </p:spPr>
      </p:pic>
      <p:sp>
        <p:nvSpPr>
          <p:cNvPr id="100" name="TextBox 99"/>
          <p:cNvSpPr txBox="1"/>
          <p:nvPr/>
        </p:nvSpPr>
        <p:spPr>
          <a:xfrm>
            <a:off x="565182" y="4465180"/>
            <a:ext cx="414239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World’s first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Polarized electron-proton/light ion </a:t>
            </a:r>
          </a:p>
          <a:p>
            <a:r>
              <a:rPr lang="en-US" b="1" dirty="0"/>
              <a:t>a</a:t>
            </a:r>
            <a:r>
              <a:rPr lang="en-US" b="1" dirty="0" smtClean="0"/>
              <a:t>nd </a:t>
            </a:r>
            <a:r>
              <a:rPr lang="en-US" b="1" dirty="0" smtClean="0">
                <a:solidFill>
                  <a:srgbClr val="0000FF"/>
                </a:solidFill>
              </a:rPr>
              <a:t>electron-Nucleus collider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 smtClean="0">
              <a:solidFill>
                <a:srgbClr val="E248F7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Both designs use DOE’s significant investments in infrastructure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45334" y="3170332"/>
            <a:ext cx="38651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e-A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b="1" dirty="0" smtClean="0">
                <a:solidFill>
                  <a:srgbClr val="FF0000"/>
                </a:solidFill>
              </a:rPr>
              <a:t>Wide range in nuclei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per nucleon same as </a:t>
            </a:r>
            <a:r>
              <a:rPr lang="en-US" dirty="0" err="1" smtClean="0">
                <a:solidFill>
                  <a:srgbClr val="0000FF"/>
                </a:solidFill>
              </a:rPr>
              <a:t>e+p</a:t>
            </a:r>
            <a:endParaRPr lang="en-US" dirty="0" smtClean="0">
              <a:solidFill>
                <a:srgbClr val="0000FF"/>
              </a:solidFill>
            </a:endParaRP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Variable center of mass energy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8900" y="652325"/>
            <a:ext cx="4669516" cy="727406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Two proposals for realization </a:t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>of the Science Case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7" name="TextBox 96"/>
          <p:cNvSpPr txBox="1"/>
          <p:nvPr/>
        </p:nvSpPr>
        <p:spPr>
          <a:xfrm>
            <a:off x="588703" y="1455931"/>
            <a:ext cx="383951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e-N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FF0000"/>
                </a:solidFill>
              </a:rPr>
              <a:t>Polarized beams: e, p, d/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He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</a:t>
            </a:r>
            <a:r>
              <a:rPr lang="en-US" dirty="0" err="1" smtClean="0">
                <a:solidFill>
                  <a:srgbClr val="0000FF"/>
                </a:solidFill>
              </a:rPr>
              <a:t>L</a:t>
            </a:r>
            <a:r>
              <a:rPr lang="en-US" baseline="-25000" dirty="0" err="1" smtClean="0">
                <a:solidFill>
                  <a:srgbClr val="0000FF"/>
                </a:solidFill>
              </a:rPr>
              <a:t>ep</a:t>
            </a:r>
            <a:r>
              <a:rPr lang="en-US" dirty="0" smtClean="0">
                <a:solidFill>
                  <a:srgbClr val="0000FF"/>
                </a:solidFill>
              </a:rPr>
              <a:t> ~ 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r>
              <a:rPr lang="en-US" baseline="30000" dirty="0" smtClean="0">
                <a:solidFill>
                  <a:srgbClr val="FF0000"/>
                </a:solidFill>
              </a:rPr>
              <a:t>34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cm</a:t>
            </a:r>
            <a:r>
              <a:rPr lang="en-US" baseline="30000" dirty="0" smtClean="0">
                <a:solidFill>
                  <a:srgbClr val="0000FF"/>
                </a:solidFill>
              </a:rPr>
              <a:t>-2</a:t>
            </a:r>
            <a:r>
              <a:rPr lang="en-US" dirty="0" smtClean="0">
                <a:solidFill>
                  <a:srgbClr val="0000FF"/>
                </a:solidFill>
              </a:rPr>
              <a:t>sec</a:t>
            </a:r>
            <a:r>
              <a:rPr lang="en-US" baseline="30000" dirty="0" smtClean="0">
                <a:solidFill>
                  <a:srgbClr val="0000FF"/>
                </a:solidFill>
              </a:rPr>
              <a:t>-1</a:t>
            </a:r>
          </a:p>
          <a:p>
            <a:pPr lvl="1" algn="r"/>
            <a:r>
              <a:rPr lang="en-US" dirty="0" smtClean="0">
                <a:solidFill>
                  <a:srgbClr val="0000FF"/>
                </a:solidFill>
              </a:rPr>
              <a:t>100-1000 times HERA</a:t>
            </a:r>
          </a:p>
          <a:p>
            <a:pPr marL="285750" indent="-285750" algn="r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√s = 20-100 (145) GeV </a:t>
            </a:r>
            <a:r>
              <a:rPr lang="en-US" dirty="0" smtClean="0">
                <a:solidFill>
                  <a:srgbClr val="FF0000"/>
                </a:solidFill>
              </a:rPr>
              <a:t>Variable </a:t>
            </a:r>
            <a:r>
              <a:rPr lang="en-US" dirty="0" err="1" smtClean="0">
                <a:solidFill>
                  <a:srgbClr val="FF0000"/>
                </a:solidFill>
              </a:rPr>
              <a:t>CoM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>
                <a:solidFill>
                  <a:srgbClr val="C90000"/>
                </a:solidFill>
              </a:rPr>
              <a:t>The Electron Ion Collider</a:t>
            </a:r>
            <a:endParaRPr lang="en-GB" sz="2800" b="1" dirty="0">
              <a:solidFill>
                <a:srgbClr val="C9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016" y="3926788"/>
            <a:ext cx="4498980" cy="213771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234674" y="3462432"/>
            <a:ext cx="2870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eRHIC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Brookhaven National Lab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82787" y="5616653"/>
            <a:ext cx="34484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JLEIC</a:t>
            </a:r>
          </a:p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Thomas Jefferson National Lab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9176" y="651349"/>
            <a:ext cx="2888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See Ferdinand </a:t>
            </a:r>
            <a:r>
              <a:rPr lang="en-US" b="1" dirty="0" err="1" smtClean="0">
                <a:solidFill>
                  <a:srgbClr val="FF0000"/>
                </a:solidFill>
              </a:rPr>
              <a:t>Willeke’s</a:t>
            </a:r>
            <a:r>
              <a:rPr lang="en-US" b="1" dirty="0" smtClean="0">
                <a:solidFill>
                  <a:srgbClr val="FF0000"/>
                </a:solidFill>
              </a:rPr>
              <a:t> talk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44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241329" y="1198752"/>
            <a:ext cx="2518143" cy="3621389"/>
            <a:chOff x="1028142" y="577712"/>
            <a:chExt cx="2518143" cy="362138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142" y="577712"/>
              <a:ext cx="2425250" cy="341584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37490" y="3829769"/>
              <a:ext cx="2408795" cy="36933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rgbClr val="FFFFFF"/>
                  </a:solidFill>
                </a:rPr>
                <a:t>The Spin Sum Rule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18458" y="3324841"/>
              <a:ext cx="1530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</a:rPr>
                <a:t>The Holy Grail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uppierung 40"/>
          <p:cNvGrpSpPr/>
          <p:nvPr/>
        </p:nvGrpSpPr>
        <p:grpSpPr>
          <a:xfrm>
            <a:off x="2858175" y="964255"/>
            <a:ext cx="6108025" cy="3457927"/>
            <a:chOff x="310168" y="136539"/>
            <a:chExt cx="6108025" cy="3983779"/>
          </a:xfrm>
        </p:grpSpPr>
        <p:sp>
          <p:nvSpPr>
            <p:cNvPr id="12" name="Abgerundetes Rechteck 10"/>
            <p:cNvSpPr/>
            <p:nvPr/>
          </p:nvSpPr>
          <p:spPr>
            <a:xfrm>
              <a:off x="310168" y="1600767"/>
              <a:ext cx="6095325" cy="251955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13" name="Picture 27" descr="uli_nucleon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88776" y="136539"/>
              <a:ext cx="1338817" cy="1260511"/>
            </a:xfrm>
            <a:prstGeom prst="rect">
              <a:avLst/>
            </a:prstGeom>
            <a:noFill/>
          </p:spPr>
        </p:pic>
        <p:sp>
          <p:nvSpPr>
            <p:cNvPr id="14" name="Textfeld 13"/>
            <p:cNvSpPr txBox="1"/>
            <p:nvPr/>
          </p:nvSpPr>
          <p:spPr>
            <a:xfrm>
              <a:off x="614968" y="411492"/>
              <a:ext cx="5118522" cy="815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spin physics</a:t>
              </a:r>
              <a:endParaRPr lang="en-US" sz="4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5" name="Gruppierung 7"/>
            <p:cNvGrpSpPr/>
            <p:nvPr/>
          </p:nvGrpSpPr>
          <p:grpSpPr>
            <a:xfrm>
              <a:off x="409549" y="1735367"/>
              <a:ext cx="670192" cy="524904"/>
              <a:chOff x="171450" y="2291391"/>
              <a:chExt cx="822748" cy="698500"/>
            </a:xfrm>
          </p:grpSpPr>
          <p:pic>
            <p:nvPicPr>
              <p:cNvPr id="22" name="Bild 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3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6" name="Textfeld 17"/>
            <p:cNvSpPr txBox="1"/>
            <p:nvPr/>
          </p:nvSpPr>
          <p:spPr>
            <a:xfrm>
              <a:off x="832745" y="1797731"/>
              <a:ext cx="5483847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polarization of gluons at small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 where they are most abundant?</a:t>
              </a:r>
            </a:p>
          </p:txBody>
        </p:sp>
        <p:grpSp>
          <p:nvGrpSpPr>
            <p:cNvPr id="17" name="Gruppierung 7"/>
            <p:cNvGrpSpPr/>
            <p:nvPr/>
          </p:nvGrpSpPr>
          <p:grpSpPr>
            <a:xfrm>
              <a:off x="409549" y="2640421"/>
              <a:ext cx="670192" cy="524904"/>
              <a:chOff x="171450" y="2291391"/>
              <a:chExt cx="822748" cy="698500"/>
            </a:xfrm>
          </p:grpSpPr>
          <p:pic>
            <p:nvPicPr>
              <p:cNvPr id="20" name="Bild 2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1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8" name="Textfeld 22"/>
            <p:cNvSpPr txBox="1"/>
            <p:nvPr/>
          </p:nvSpPr>
          <p:spPr>
            <a:xfrm>
              <a:off x="832745" y="2679702"/>
              <a:ext cx="5483848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flavor decomposition of the polarized sea depending on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?</a:t>
              </a:r>
            </a:p>
          </p:txBody>
        </p:sp>
        <p:sp>
          <p:nvSpPr>
            <p:cNvPr id="19" name="Textfeld 23"/>
            <p:cNvSpPr txBox="1"/>
            <p:nvPr/>
          </p:nvSpPr>
          <p:spPr>
            <a:xfrm>
              <a:off x="411768" y="3458192"/>
              <a:ext cx="6006425" cy="351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determine quark and gluon contributions to the proton spin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3274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28032" y="2664225"/>
            <a:ext cx="2203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cs typeface="Comic Sans MS"/>
              </a:rPr>
              <a:t>What we know</a:t>
            </a:r>
            <a:r>
              <a:rPr lang="en-US" sz="2400" b="1" dirty="0">
                <a:solidFill>
                  <a:srgbClr val="0000FF"/>
                </a:solidFill>
                <a:cs typeface="Comic Sans MS"/>
              </a:rPr>
              <a:t>:</a:t>
            </a:r>
            <a:r>
              <a:rPr lang="en-US" sz="2400" dirty="0" smtClean="0"/>
              <a:t> </a:t>
            </a:r>
            <a:endParaRPr lang="en-US" sz="2400" dirty="0" smtClean="0">
              <a:solidFill>
                <a:srgbClr val="FF00FF"/>
              </a:solidFill>
            </a:endParaRPr>
          </a:p>
        </p:txBody>
      </p:sp>
      <p:grpSp>
        <p:nvGrpSpPr>
          <p:cNvPr id="33" name="Group 20"/>
          <p:cNvGrpSpPr>
            <a:grpSpLocks/>
          </p:cNvGrpSpPr>
          <p:nvPr/>
        </p:nvGrpSpPr>
        <p:grpSpPr bwMode="auto">
          <a:xfrm>
            <a:off x="6582739" y="786968"/>
            <a:ext cx="2040561" cy="1788585"/>
            <a:chOff x="1680" y="1103"/>
            <a:chExt cx="2626" cy="2149"/>
          </a:xfrm>
        </p:grpSpPr>
        <p:pic>
          <p:nvPicPr>
            <p:cNvPr id="34" name="Picture 21" descr="nucleonpuzzle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680" y="1103"/>
              <a:ext cx="2401" cy="2149"/>
            </a:xfrm>
            <a:prstGeom prst="rect">
              <a:avLst/>
            </a:prstGeom>
            <a:noFill/>
          </p:spPr>
        </p:pic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1819" y="1476"/>
              <a:ext cx="90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6" name="Text Box 23"/>
            <p:cNvSpPr txBox="1">
              <a:spLocks noChangeArrowheads="1"/>
            </p:cNvSpPr>
            <p:nvPr/>
          </p:nvSpPr>
          <p:spPr bwMode="auto">
            <a:xfrm>
              <a:off x="2465" y="2657"/>
              <a:ext cx="59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dirty="0">
                <a:solidFill>
                  <a:srgbClr val="FFFF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3059" y="1364"/>
              <a:ext cx="61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8" name="Text Box 25"/>
            <p:cNvSpPr txBox="1">
              <a:spLocks noChangeArrowheads="1"/>
            </p:cNvSpPr>
            <p:nvPr/>
          </p:nvSpPr>
          <p:spPr bwMode="auto">
            <a:xfrm>
              <a:off x="1754" y="2109"/>
              <a:ext cx="71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  <a:cs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3675" y="2200"/>
              <a:ext cx="63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graphicFrame>
          <p:nvGraphicFramePr>
            <p:cNvPr id="40" name="Object 27"/>
            <p:cNvGraphicFramePr>
              <a:graphicFrameLocks noChangeAspect="1"/>
            </p:cNvGraphicFramePr>
            <p:nvPr/>
          </p:nvGraphicFramePr>
          <p:xfrm>
            <a:off x="3409" y="2453"/>
            <a:ext cx="264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998" name="Equation" r:id="rId4" imgW="419040" imgH="431640" progId="">
                    <p:embed/>
                  </p:oleObj>
                </mc:Choice>
                <mc:Fallback>
                  <p:oleObj name="Equation" r:id="rId4" imgW="419040" imgH="431640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09" y="2453"/>
                          <a:ext cx="264" cy="27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" name="TextBox 31"/>
          <p:cNvSpPr txBox="1"/>
          <p:nvPr/>
        </p:nvSpPr>
        <p:spPr>
          <a:xfrm>
            <a:off x="268541" y="5233005"/>
            <a:ext cx="677995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EIC: </a:t>
            </a:r>
          </a:p>
          <a:p>
            <a:r>
              <a:rPr lang="en-US" sz="1600" b="1" dirty="0" smtClean="0">
                <a:cs typeface="Symbol" charset="2"/>
              </a:rPr>
              <a:t>The x-range will be</a:t>
            </a:r>
            <a:r>
              <a:rPr lang="en-US" sz="1600" b="1" dirty="0" smtClean="0"/>
              <a:t> extended by two orders of magnitude, allowing an extremely precise measurement in the earlier poorly known area </a:t>
            </a:r>
            <a:endParaRPr lang="en-US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1188700" y="3187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52640" y="733370"/>
            <a:ext cx="5557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Jaffe and </a:t>
            </a:r>
            <a:r>
              <a:rPr lang="en-US" dirty="0" err="1"/>
              <a:t>Manohar</a:t>
            </a:r>
            <a:r>
              <a:rPr lang="en-US" dirty="0"/>
              <a:t> “sum rule</a:t>
            </a:r>
            <a:r>
              <a:rPr lang="en-US" dirty="0" smtClean="0"/>
              <a:t>” </a:t>
            </a:r>
            <a:r>
              <a:rPr lang="en-US" sz="1600" dirty="0" smtClean="0"/>
              <a:t>[</a:t>
            </a:r>
            <a:r>
              <a:rPr lang="en-US" sz="1600" dirty="0" err="1" smtClean="0"/>
              <a:t>Nucl</a:t>
            </a:r>
            <a:r>
              <a:rPr lang="en-US" sz="1600" dirty="0"/>
              <a:t>. Phys. B337, 509 (1990)]</a:t>
            </a:r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930486"/>
              </p:ext>
            </p:extLst>
          </p:nvPr>
        </p:nvGraphicFramePr>
        <p:xfrm>
          <a:off x="410366" y="1465807"/>
          <a:ext cx="3873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99" name="Equation" r:id="rId6" imgW="3873500" imgH="533400" progId="">
                  <p:embed/>
                </p:oleObj>
              </mc:Choice>
              <mc:Fallback>
                <p:oleObj name="Equation" r:id="rId6" imgW="3873500" imgH="5334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366" y="1465807"/>
                        <a:ext cx="38735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AutoShape 9"/>
          <p:cNvSpPr>
            <a:spLocks noChangeAspect="1"/>
          </p:cNvSpPr>
          <p:nvPr/>
        </p:nvSpPr>
        <p:spPr bwMode="auto">
          <a:xfrm rot="5400000">
            <a:off x="2637628" y="1736742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4" name="AutoShape 9"/>
          <p:cNvSpPr>
            <a:spLocks noChangeAspect="1"/>
          </p:cNvSpPr>
          <p:nvPr/>
        </p:nvSpPr>
        <p:spPr bwMode="auto">
          <a:xfrm rot="5400000">
            <a:off x="3873761" y="1694410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126983" y="2096574"/>
            <a:ext cx="1038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total </a:t>
            </a:r>
            <a:r>
              <a:rPr lang="en-US" sz="1200" dirty="0" err="1" smtClean="0">
                <a:solidFill>
                  <a:srgbClr val="FF0000"/>
                </a:solidFill>
              </a:rPr>
              <a:t>u+d+s</a:t>
            </a:r>
            <a:endParaRPr lang="en-US" sz="1200" dirty="0" smtClean="0">
              <a:solidFill>
                <a:srgbClr val="FF0000"/>
              </a:solidFill>
            </a:endParaRPr>
          </a:p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quark spin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464716" y="2071174"/>
            <a:ext cx="943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angular </a:t>
            </a:r>
          </a:p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momentum</a:t>
            </a:r>
          </a:p>
        </p:txBody>
      </p:sp>
      <p:sp>
        <p:nvSpPr>
          <p:cNvPr id="67" name="AutoShape 9"/>
          <p:cNvSpPr>
            <a:spLocks noChangeAspect="1"/>
          </p:cNvSpPr>
          <p:nvPr/>
        </p:nvSpPr>
        <p:spPr bwMode="auto">
          <a:xfrm rot="5400000" flipH="1">
            <a:off x="3172782" y="1403200"/>
            <a:ext cx="101814" cy="303232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956715" y="1055175"/>
            <a:ext cx="55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gluon</a:t>
            </a:r>
          </a:p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spin</a:t>
            </a:r>
            <a:endParaRPr lang="en-US" sz="1200" dirty="0">
              <a:solidFill>
                <a:srgbClr val="008000"/>
              </a:solidFill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169577"/>
              </p:ext>
            </p:extLst>
          </p:nvPr>
        </p:nvGraphicFramePr>
        <p:xfrm>
          <a:off x="3137832" y="3144333"/>
          <a:ext cx="3019425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00" name="Equation" r:id="rId8" imgW="2565400" imgH="558800" progId="Equation.3">
                  <p:embed/>
                </p:oleObj>
              </mc:Choice>
              <mc:Fallback>
                <p:oleObj name="Equation" r:id="rId8" imgW="2565400" imgH="558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37832" y="3144333"/>
                        <a:ext cx="3019425" cy="65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" name="Picture 68" descr="running-deltag-band-lrp-rhic.eps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3" r="11461" b="3065"/>
          <a:stretch/>
        </p:blipFill>
        <p:spPr>
          <a:xfrm>
            <a:off x="175557" y="2575148"/>
            <a:ext cx="2708366" cy="2619757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5473700" y="2685629"/>
            <a:ext cx="3562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DIS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/>
              <a:t>(fixed </a:t>
            </a:r>
            <a:r>
              <a:rPr lang="en-US" b="1" dirty="0" err="1" smtClean="0"/>
              <a:t>targ</a:t>
            </a:r>
            <a:r>
              <a:rPr lang="en-US" b="1" dirty="0"/>
              <a:t>.</a:t>
            </a:r>
            <a:r>
              <a:rPr lang="en-US" b="1" dirty="0" smtClean="0"/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RHIC </a:t>
            </a:r>
            <a:r>
              <a:rPr lang="en-US" b="1" dirty="0" smtClean="0">
                <a:solidFill>
                  <a:srgbClr val="000000"/>
                </a:solidFill>
              </a:rPr>
              <a:t>(</a:t>
            </a:r>
            <a:r>
              <a:rPr lang="en-US" b="1" dirty="0" smtClean="0"/>
              <a:t>till 2009) </a:t>
            </a:r>
            <a:endParaRPr lang="en-US" b="1" dirty="0"/>
          </a:p>
          <a:p>
            <a:pPr algn="ctr"/>
            <a:r>
              <a:rPr lang="en-US" dirty="0" smtClean="0"/>
              <a:t> [arXiv</a:t>
            </a:r>
            <a:r>
              <a:rPr lang="en-US" dirty="0"/>
              <a:t>:</a:t>
            </a:r>
            <a:r>
              <a:rPr lang="en-US" dirty="0" smtClean="0"/>
              <a:t>1404.4293]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2951954" y="3786759"/>
            <a:ext cx="2775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First time a significant</a:t>
            </a:r>
          </a:p>
          <a:p>
            <a:pPr algn="ctr"/>
            <a:r>
              <a:rPr lang="en-US" dirty="0" smtClean="0">
                <a:solidFill>
                  <a:srgbClr val="0000FF"/>
                </a:solidFill>
              </a:rPr>
              <a:t>non-zero </a:t>
            </a:r>
            <a:r>
              <a:rPr lang="en-US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D</a:t>
            </a:r>
            <a:r>
              <a:rPr lang="en-US" dirty="0" smtClean="0">
                <a:solidFill>
                  <a:srgbClr val="0000FF"/>
                </a:solidFill>
              </a:rPr>
              <a:t>g(x)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930520" y="4456537"/>
            <a:ext cx="344884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RHIC</a:t>
            </a:r>
            <a:r>
              <a:rPr lang="en-US" sz="1600" b="1" dirty="0" smtClean="0">
                <a:solidFill>
                  <a:srgbClr val="FF0000"/>
                </a:solidFill>
              </a:rPr>
              <a:t>: </a:t>
            </a:r>
            <a:r>
              <a:rPr lang="en-US" sz="1600" b="1" dirty="0" smtClean="0"/>
              <a:t>All data till 2015 factor 2 reduced uncertainties at x ~ 10</a:t>
            </a:r>
            <a:r>
              <a:rPr lang="en-US" sz="1600" b="1" baseline="30000" dirty="0" smtClean="0"/>
              <a:t>-3</a:t>
            </a:r>
            <a:endParaRPr lang="en-US" sz="1600" b="1" baseline="30000" dirty="0"/>
          </a:p>
        </p:txBody>
      </p:sp>
      <p:pic>
        <p:nvPicPr>
          <p:cNvPr id="73" name="Picture 72" descr="PhotoFunia-1497056176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599" y="4075336"/>
            <a:ext cx="1907962" cy="2566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61" grpId="0"/>
      <p:bldP spid="63" grpId="0" animBg="1"/>
      <p:bldP spid="64" grpId="0" animBg="1"/>
      <p:bldP spid="65" grpId="0"/>
      <p:bldP spid="66" grpId="0"/>
      <p:bldP spid="67" grpId="0" animBg="1"/>
      <p:bldP spid="68" grpId="0"/>
      <p:bldP spid="70" grpId="0"/>
      <p:bldP spid="71" grpId="0"/>
      <p:bldP spid="7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1.:|1.8|16.9|0.9|0.9|12.5|2.5|1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55318</TotalTime>
  <Words>3833</Words>
  <Application>Microsoft Macintosh PowerPoint</Application>
  <PresentationFormat>On-screen Show (4:3)</PresentationFormat>
  <Paragraphs>614</Paragraphs>
  <Slides>37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Office Theme</vt:lpstr>
      <vt:lpstr>Equation</vt:lpstr>
      <vt:lpstr>Salvatore Fazio Brookhaven National Lab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Two proposals for realization  of the Science Case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And What about nuclei?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Brookhaven National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967</cp:revision>
  <cp:lastPrinted>2012-03-22T00:20:48Z</cp:lastPrinted>
  <dcterms:created xsi:type="dcterms:W3CDTF">2014-08-28T12:53:18Z</dcterms:created>
  <dcterms:modified xsi:type="dcterms:W3CDTF">2017-06-20T00:15:47Z</dcterms:modified>
</cp:coreProperties>
</file>